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17"/>
  </p:notesMasterIdLst>
  <p:sldIdLst>
    <p:sldId id="259" r:id="rId4"/>
    <p:sldId id="264" r:id="rId5"/>
    <p:sldId id="330" r:id="rId6"/>
    <p:sldId id="313" r:id="rId7"/>
    <p:sldId id="268" r:id="rId8"/>
    <p:sldId id="270" r:id="rId9"/>
    <p:sldId id="331" r:id="rId10"/>
    <p:sldId id="334" r:id="rId11"/>
    <p:sldId id="333" r:id="rId12"/>
    <p:sldId id="335" r:id="rId13"/>
    <p:sldId id="336" r:id="rId14"/>
    <p:sldId id="337"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3" d="100"/>
          <a:sy n="73" d="100"/>
        </p:scale>
        <p:origin x="396" y="78"/>
      </p:cViewPr>
      <p:guideLst/>
    </p:cSldViewPr>
  </p:slideViewPr>
  <p:notesTextViewPr>
    <p:cViewPr>
      <p:scale>
        <a:sx n="1" d="1"/>
        <a:sy n="1" d="1"/>
      </p:scale>
      <p:origin x="0" y="0"/>
    </p:cViewPr>
  </p:notesTextViewPr>
  <p:notesViewPr>
    <p:cSldViewPr snapToGrid="0">
      <p:cViewPr>
        <p:scale>
          <a:sx n="80" d="100"/>
          <a:sy n="80" d="100"/>
        </p:scale>
        <p:origin x="2256" y="-12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F44E2-845C-4CC7-9403-521A8700B67B}"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55E03-F8A0-4B04-A4ED-92CFF0468E0E}" type="slidenum">
              <a:rPr lang="en-US" smtClean="0"/>
              <a:t>‹#›</a:t>
            </a:fld>
            <a:endParaRPr lang="en-US"/>
          </a:p>
        </p:txBody>
      </p:sp>
    </p:spTree>
    <p:extLst>
      <p:ext uri="{BB962C8B-B14F-4D97-AF65-F5344CB8AC3E}">
        <p14:creationId xmlns:p14="http://schemas.microsoft.com/office/powerpoint/2010/main" val="275125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dirty="0"/>
              <a:t>Introduce yourself, and introduce Estate Planning Team and the Deferred Sales Trust. </a:t>
            </a:r>
          </a:p>
          <a:p>
            <a:endParaRPr lang="en-US" dirty="0"/>
          </a:p>
          <a:p>
            <a:pPr>
              <a:lnSpc>
                <a:spcPct val="115000"/>
              </a:lnSpc>
              <a:spcAft>
                <a:spcPts val="1000"/>
              </a:spcAft>
            </a:pPr>
            <a:r>
              <a:rPr lang="en-US" dirty="0">
                <a:solidFill>
                  <a:srgbClr val="000000"/>
                </a:solidFill>
                <a:latin typeface="Calibri" panose="020F0502020204030204" pitchFamily="34" charset="0"/>
                <a:ea typeface="Calibri" panose="020F0502020204030204" pitchFamily="34" charset="0"/>
                <a:cs typeface="Helvetica" panose="020B0604020202020204" pitchFamily="34" charset="0"/>
              </a:rPr>
              <a:t>I am a member of a company called Estate Planning team. At the center of our company is a structure that may be helpful for you acquiring additional sales and closings called The Deferred Sales Trust™ our 21-year-old structure allows a seller to defer taxes, mitigate tax exposure and provide for estate planning solutions. Ultimately, by taking taxes off the table, selling and refinancing becomes brisk for the sellers.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FBC55E03-F8A0-4B04-A4ED-92CFF0468E0E}" type="slidenum">
              <a:rPr lang="en-US" smtClean="0"/>
              <a:t>1</a:t>
            </a:fld>
            <a:endParaRPr lang="en-US"/>
          </a:p>
        </p:txBody>
      </p:sp>
    </p:spTree>
    <p:extLst>
      <p:ext uri="{BB962C8B-B14F-4D97-AF65-F5344CB8AC3E}">
        <p14:creationId xmlns:p14="http://schemas.microsoft.com/office/powerpoint/2010/main" val="1807110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C55E03-F8A0-4B04-A4ED-92CFF0468E0E}" type="slidenum">
              <a:rPr lang="en-US" smtClean="0"/>
              <a:t>13</a:t>
            </a:fld>
            <a:endParaRPr lang="en-US"/>
          </a:p>
        </p:txBody>
      </p:sp>
    </p:spTree>
    <p:extLst>
      <p:ext uri="{BB962C8B-B14F-4D97-AF65-F5344CB8AC3E}">
        <p14:creationId xmlns:p14="http://schemas.microsoft.com/office/powerpoint/2010/main" val="9657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685800" y="4400549"/>
            <a:ext cx="5486400" cy="428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300" dirty="0">
                <a:cs typeface="Arial" panose="020B0604020202020204" pitchFamily="34" charset="0"/>
              </a:rPr>
              <a:t>In today’s real estate market, your client has 4 options when it comes to selling an asset.</a:t>
            </a:r>
          </a:p>
          <a:p>
            <a:pPr eaLnBrk="1" hangingPunct="1">
              <a:spcBef>
                <a:spcPct val="0"/>
              </a:spcBef>
            </a:pPr>
            <a:endParaRPr lang="en-US" altLang="en-US" sz="1300" dirty="0">
              <a:cs typeface="Arial" panose="020B0604020202020204" pitchFamily="34" charset="0"/>
            </a:endParaRPr>
          </a:p>
          <a:p>
            <a:pPr eaLnBrk="1" hangingPunct="1">
              <a:spcBef>
                <a:spcPct val="0"/>
              </a:spcBef>
            </a:pPr>
            <a:r>
              <a:rPr lang="en-US" altLang="en-US" sz="1300" dirty="0">
                <a:cs typeface="Arial" panose="020B0604020202020204" pitchFamily="34" charset="0"/>
              </a:rPr>
              <a:t>Don’t sell:  Your client may be advised to keep the property and wait for an ill timed event such as death, step up in basis.</a:t>
            </a:r>
          </a:p>
          <a:p>
            <a:pPr>
              <a:spcBef>
                <a:spcPct val="50000"/>
              </a:spcBef>
              <a:defRPr/>
            </a:pPr>
            <a:r>
              <a:rPr lang="en-US" altLang="en-US" sz="1300" dirty="0">
                <a:cs typeface="Arial" panose="020B0604020202020204" pitchFamily="34" charset="0"/>
              </a:rPr>
              <a:t>1031 exchange:  the fees are minimal, </a:t>
            </a:r>
            <a:r>
              <a:rPr lang="en-US" altLang="en-US" dirty="0">
                <a:latin typeface="Arial" panose="020B0604020202020204" pitchFamily="34" charset="0"/>
              </a:rPr>
              <a:t>Rigid Rules; clients have 45 days to identify exchange property and 180 days to close short deadline.  If exchanges fail, all the taxes are due. Nationwide a large percentage of 1031 exchanges fail. Not diversified if invested in a single asset. Clients have to replace their existing debt in order to make the exchange work. Possible exchange into an overvalued market.</a:t>
            </a:r>
          </a:p>
          <a:p>
            <a:pPr>
              <a:spcBef>
                <a:spcPct val="50000"/>
              </a:spcBef>
              <a:defRPr/>
            </a:pPr>
            <a:r>
              <a:rPr lang="en-US" altLang="en-US" dirty="0">
                <a:latin typeface="Arial" panose="020B0604020202020204" pitchFamily="34" charset="0"/>
              </a:rPr>
              <a:t>DST:  Defer capital gains tax and cash out of real estate or a business at the opportune time. Ability to diversify your DST note and earn interest on a portion of what would normally be paid to the IRS and your state.  The clients must sell to a third party trustee, give up some control and become secured lender.</a:t>
            </a:r>
          </a:p>
          <a:p>
            <a:pPr>
              <a:spcBef>
                <a:spcPct val="50000"/>
              </a:spcBef>
              <a:defRPr/>
            </a:pPr>
            <a:r>
              <a:rPr lang="en-US" altLang="en-US" dirty="0">
                <a:latin typeface="Arial" panose="020B0604020202020204" pitchFamily="34" charset="0"/>
              </a:rPr>
              <a:t>Sell &amp; Pay Tax:  Depending on your income you could be facing higher capital gains tax, depreciation recapture and Net Investment Income Tax.  No tax benefit or investment from deferral of capital gains.  Freedom to do what you want with your money.</a:t>
            </a:r>
          </a:p>
          <a:p>
            <a:pPr>
              <a:spcBef>
                <a:spcPct val="50000"/>
              </a:spcBef>
              <a:defRPr/>
            </a:pPr>
            <a:endParaRPr lang="en-US" altLang="en-US" dirty="0">
              <a:latin typeface="Arial" panose="020B0604020202020204" pitchFamily="34" charset="0"/>
            </a:endParaRPr>
          </a:p>
          <a:p>
            <a:pPr>
              <a:spcBef>
                <a:spcPct val="50000"/>
              </a:spcBef>
              <a:defRPr/>
            </a:pPr>
            <a:endParaRPr lang="en-US" altLang="en-US" dirty="0">
              <a:latin typeface="Arial" panose="020B0604020202020204" pitchFamily="34" charset="0"/>
            </a:endParaRPr>
          </a:p>
          <a:p>
            <a:pPr eaLnBrk="1" hangingPunct="1">
              <a:spcBef>
                <a:spcPct val="0"/>
              </a:spcBef>
            </a:pPr>
            <a:endParaRPr lang="en-US" altLang="en-US" sz="1300" dirty="0">
              <a:cs typeface="Arial" panose="020B0604020202020204" pitchFamily="34"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CEE83F37-382E-479D-A3AF-128848D2A36E}"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97086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dirty="0">
                <a:cs typeface="Arial" panose="020B0604020202020204" pitchFamily="34" charset="0"/>
              </a:rPr>
              <a:t>According to the American Bankers association 17 Trillion dollars of assets will pass from one generation to another over the next 20 years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cs typeface="Arial" panose="020B0604020202020204" pitchFamily="34" charset="0"/>
              </a:defRPr>
            </a:lvl1pPr>
            <a:lvl2pPr marL="785302" indent="-302039">
              <a:spcBef>
                <a:spcPct val="30000"/>
              </a:spcBef>
              <a:defRPr sz="1300">
                <a:solidFill>
                  <a:schemeClr val="tx1"/>
                </a:solidFill>
                <a:latin typeface="Calibri" panose="020F0502020204030204" pitchFamily="34" charset="0"/>
                <a:cs typeface="Arial" panose="020B0604020202020204" pitchFamily="34" charset="0"/>
              </a:defRPr>
            </a:lvl2pPr>
            <a:lvl3pPr marL="1208157" indent="-241632">
              <a:spcBef>
                <a:spcPct val="30000"/>
              </a:spcBef>
              <a:defRPr sz="1300">
                <a:solidFill>
                  <a:schemeClr val="tx1"/>
                </a:solidFill>
                <a:latin typeface="Calibri" panose="020F0502020204030204" pitchFamily="34" charset="0"/>
                <a:cs typeface="Arial" panose="020B0604020202020204" pitchFamily="34" charset="0"/>
              </a:defRPr>
            </a:lvl3pPr>
            <a:lvl4pPr marL="1691420" indent="-241632">
              <a:spcBef>
                <a:spcPct val="30000"/>
              </a:spcBef>
              <a:defRPr sz="1300">
                <a:solidFill>
                  <a:schemeClr val="tx1"/>
                </a:solidFill>
                <a:latin typeface="Calibri" panose="020F0502020204030204" pitchFamily="34" charset="0"/>
                <a:cs typeface="Arial" panose="020B0604020202020204" pitchFamily="34" charset="0"/>
              </a:defRPr>
            </a:lvl4pPr>
            <a:lvl5pPr marL="2174684" indent="-241632">
              <a:spcBef>
                <a:spcPct val="30000"/>
              </a:spcBef>
              <a:defRPr sz="1300">
                <a:solidFill>
                  <a:schemeClr val="tx1"/>
                </a:solidFill>
                <a:latin typeface="Calibri" panose="020F0502020204030204" pitchFamily="34" charset="0"/>
                <a:cs typeface="Arial" panose="020B0604020202020204" pitchFamily="34" charset="0"/>
              </a:defRPr>
            </a:lvl5pPr>
            <a:lvl6pPr marL="2657947" indent="-241632"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6pPr>
            <a:lvl7pPr marL="3141210" indent="-241632"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7pPr>
            <a:lvl8pPr marL="3624473" indent="-241632"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8pPr>
            <a:lvl9pPr marL="4107736" indent="-241632" eaLnBrk="0" fontAlgn="base" hangingPunct="0">
              <a:spcBef>
                <a:spcPct val="30000"/>
              </a:spcBef>
              <a:spcAft>
                <a:spcPct val="0"/>
              </a:spcAft>
              <a:defRPr sz="1300">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8113625-B421-417A-9132-E5F7BA5FC88D}" type="slidenum">
              <a:rPr kumimoji="0" lang="en-US" altLang="en-US" sz="1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a:t>
            </a:fld>
            <a:endParaRPr kumimoji="0" lang="en-US" alt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1754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IRC 453 – have been around for a long time, it’s a well settled law.</a:t>
            </a:r>
          </a:p>
          <a:p>
            <a:endParaRPr lang="en-US" dirty="0"/>
          </a:p>
          <a:p>
            <a:r>
              <a:rPr lang="en-US" dirty="0"/>
              <a:t>Deferred Sales Trust – 21 years, over 2000 trusts, 13 audits with no change and DST was not the reason for the audit.</a:t>
            </a:r>
          </a:p>
          <a:p>
            <a:endParaRPr lang="en-US" dirty="0"/>
          </a:p>
          <a:p>
            <a:r>
              <a:rPr lang="en-US" dirty="0"/>
              <a:t>Campbell Law provides audit defense in our engagement agreement for the life of the promissory note.</a:t>
            </a:r>
          </a:p>
        </p:txBody>
      </p:sp>
      <p:sp>
        <p:nvSpPr>
          <p:cNvPr id="4" name="Slide Number Placeholder 3"/>
          <p:cNvSpPr>
            <a:spLocks noGrp="1"/>
          </p:cNvSpPr>
          <p:nvPr>
            <p:ph type="sldNum" sz="quarter" idx="5"/>
          </p:nvPr>
        </p:nvSpPr>
        <p:spPr/>
        <p:txBody>
          <a:bodyPr/>
          <a:lstStyle/>
          <a:p>
            <a:fld id="{FBC55E03-F8A0-4B04-A4ED-92CFF0468E0E}" type="slidenum">
              <a:rPr lang="en-US" smtClean="0"/>
              <a:t>4</a:t>
            </a:fld>
            <a:endParaRPr lang="en-US"/>
          </a:p>
        </p:txBody>
      </p:sp>
    </p:spTree>
    <p:extLst>
      <p:ext uri="{BB962C8B-B14F-4D97-AF65-F5344CB8AC3E}">
        <p14:creationId xmlns:p14="http://schemas.microsoft.com/office/powerpoint/2010/main" val="385827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Sample case for John Smith IF HE DOES NOT USE THE DST…He pays $1,484,000 million in taxes. </a:t>
            </a:r>
          </a:p>
          <a:p>
            <a:pPr eaLnBrk="1" hangingPunct="1"/>
            <a:endParaRPr lang="en-US" altLang="en-US" dirty="0">
              <a:cs typeface="Arial" panose="020B0604020202020204" pitchFamily="34"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323858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DA3FD203-AC81-4A1A-8FE4-086CCE9A7A6F}"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7651" name="Rectangle 7"/>
          <p:cNvSpPr txBox="1">
            <a:spLocks noGrp="1" noChangeArrowheads="1"/>
          </p:cNvSpPr>
          <p:nvPr/>
        </p:nvSpPr>
        <p:spPr bwMode="auto">
          <a:xfrm>
            <a:off x="4013200" y="8902700"/>
            <a:ext cx="30718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8" rIns="94037" bIns="47018" anchor="b"/>
          <a:lstStyle>
            <a:lvl1pPr defTabSz="935038">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defTabSz="935038">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defTabSz="935038">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defTabSz="935038">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defTabSz="935038">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defTabSz="935038"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marL="0" marR="0" lvl="0" indent="0" algn="r" defTabSz="935038" rtl="0" eaLnBrk="1" fontAlgn="base" latinLnBrk="0" hangingPunct="1">
              <a:lnSpc>
                <a:spcPct val="100000"/>
              </a:lnSpc>
              <a:spcBef>
                <a:spcPct val="0"/>
              </a:spcBef>
              <a:spcAft>
                <a:spcPct val="0"/>
              </a:spcAft>
              <a:buClrTx/>
              <a:buSzTx/>
              <a:buFontTx/>
              <a:buNone/>
              <a:tabLst/>
              <a:defRPr/>
            </a:pPr>
            <a:fld id="{45A11A57-E7BE-4BCE-B3DF-0AD60870F929}" type="slidenum">
              <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35038"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7652" name="Rectangle 2"/>
          <p:cNvSpPr>
            <a:spLocks noGrp="1" noRot="1" noChangeAspect="1" noChangeArrowheads="1" noTextEdit="1"/>
          </p:cNvSpPr>
          <p:nvPr>
            <p:ph type="sldImg"/>
          </p:nvPr>
        </p:nvSpPr>
        <p:spPr bwMode="auto">
          <a:xfrm>
            <a:off x="420688" y="701675"/>
            <a:ext cx="62484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3"/>
          <p:cNvSpPr>
            <a:spLocks noGrp="1" noChangeArrowheads="1"/>
          </p:cNvSpPr>
          <p:nvPr>
            <p:ph type="body" idx="1"/>
          </p:nvPr>
        </p:nvSpPr>
        <p:spPr bwMode="auto">
          <a:xfrm>
            <a:off x="709613" y="4452938"/>
            <a:ext cx="5667375" cy="4217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8" rIns="94037" bIns="47018"/>
          <a:lstStyle/>
          <a:p>
            <a:pPr defTabSz="936625" eaLnBrk="1" hangingPunct="1">
              <a:spcBef>
                <a:spcPct val="0"/>
              </a:spcBef>
            </a:pPr>
            <a:r>
              <a:rPr lang="en-US" altLang="en-US" dirty="0">
                <a:cs typeface="Arial" panose="020B0604020202020204" pitchFamily="34" charset="0"/>
              </a:rPr>
              <a:t>Clients own an asset that they want to sell. This asset has capital gains. Instead of selling the asset directly to a cash buyer they would sell it to a third party trustee in exchange for an irc 453 installment contract. The trustee will buy the asset for the full purchase price and sell it to the cash buyer for the same price that they bought it for. With no capital gains to the trust. The trust has cash that needs to be invested. The investments will generate income which will be paid to the seller under an installment contract. </a:t>
            </a:r>
          </a:p>
        </p:txBody>
      </p:sp>
    </p:spTree>
    <p:extLst>
      <p:ext uri="{BB962C8B-B14F-4D97-AF65-F5344CB8AC3E}">
        <p14:creationId xmlns:p14="http://schemas.microsoft.com/office/powerpoint/2010/main" val="158041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expand here on your typical fees.</a:t>
            </a:r>
          </a:p>
        </p:txBody>
      </p:sp>
      <p:sp>
        <p:nvSpPr>
          <p:cNvPr id="4" name="Slide Number Placeholder 3"/>
          <p:cNvSpPr>
            <a:spLocks noGrp="1"/>
          </p:cNvSpPr>
          <p:nvPr>
            <p:ph type="sldNum" sz="quarter" idx="5"/>
          </p:nvPr>
        </p:nvSpPr>
        <p:spPr/>
        <p:txBody>
          <a:bodyPr/>
          <a:lstStyle/>
          <a:p>
            <a:fld id="{FBC55E03-F8A0-4B04-A4ED-92CFF0468E0E}" type="slidenum">
              <a:rPr lang="en-US" smtClean="0"/>
              <a:t>7</a:t>
            </a:fld>
            <a:endParaRPr lang="en-US"/>
          </a:p>
        </p:txBody>
      </p:sp>
    </p:spTree>
    <p:extLst>
      <p:ext uri="{BB962C8B-B14F-4D97-AF65-F5344CB8AC3E}">
        <p14:creationId xmlns:p14="http://schemas.microsoft.com/office/powerpoint/2010/main" val="238346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C55E03-F8A0-4B04-A4ED-92CFF0468E0E}" type="slidenum">
              <a:rPr lang="en-US" smtClean="0"/>
              <a:t>8</a:t>
            </a:fld>
            <a:endParaRPr lang="en-US"/>
          </a:p>
        </p:txBody>
      </p:sp>
    </p:spTree>
    <p:extLst>
      <p:ext uri="{BB962C8B-B14F-4D97-AF65-F5344CB8AC3E}">
        <p14:creationId xmlns:p14="http://schemas.microsoft.com/office/powerpoint/2010/main" val="76053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skip or delete this slide if this is too complex to explain.  The previous slide is the key slide.  You can let them know when they become members, we can walk them through how this concept works.</a:t>
            </a:r>
          </a:p>
        </p:txBody>
      </p:sp>
      <p:sp>
        <p:nvSpPr>
          <p:cNvPr id="4" name="Slide Number Placeholder 3"/>
          <p:cNvSpPr>
            <a:spLocks noGrp="1"/>
          </p:cNvSpPr>
          <p:nvPr>
            <p:ph type="sldNum" sz="quarter" idx="5"/>
          </p:nvPr>
        </p:nvSpPr>
        <p:spPr/>
        <p:txBody>
          <a:bodyPr/>
          <a:lstStyle/>
          <a:p>
            <a:fld id="{FBC55E03-F8A0-4B04-A4ED-92CFF0468E0E}" type="slidenum">
              <a:rPr lang="en-US" smtClean="0"/>
              <a:t>9</a:t>
            </a:fld>
            <a:endParaRPr lang="en-US"/>
          </a:p>
        </p:txBody>
      </p:sp>
    </p:spTree>
    <p:extLst>
      <p:ext uri="{BB962C8B-B14F-4D97-AF65-F5344CB8AC3E}">
        <p14:creationId xmlns:p14="http://schemas.microsoft.com/office/powerpoint/2010/main" val="59071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71500" indent="0" algn="ctr">
              <a:buNone/>
              <a:defRPr>
                <a:solidFill>
                  <a:schemeClr val="tx1">
                    <a:tint val="75000"/>
                  </a:schemeClr>
                </a:solidFill>
              </a:defRPr>
            </a:lvl2pPr>
            <a:lvl3pPr marL="1143000" indent="0" algn="ctr">
              <a:buNone/>
              <a:defRPr>
                <a:solidFill>
                  <a:schemeClr val="tx1">
                    <a:tint val="75000"/>
                  </a:schemeClr>
                </a:solidFill>
              </a:defRPr>
            </a:lvl3pPr>
            <a:lvl4pPr marL="1714500" indent="0" algn="ctr">
              <a:buNone/>
              <a:defRPr>
                <a:solidFill>
                  <a:schemeClr val="tx1">
                    <a:tint val="75000"/>
                  </a:schemeClr>
                </a:solidFill>
              </a:defRPr>
            </a:lvl4pPr>
            <a:lvl5pPr marL="2286000" indent="0" algn="ctr">
              <a:buNone/>
              <a:defRPr>
                <a:solidFill>
                  <a:schemeClr val="tx1">
                    <a:tint val="75000"/>
                  </a:schemeClr>
                </a:solidFill>
              </a:defRPr>
            </a:lvl5pPr>
            <a:lvl6pPr marL="2857500" indent="0" algn="ctr">
              <a:buNone/>
              <a:defRPr>
                <a:solidFill>
                  <a:schemeClr val="tx1">
                    <a:tint val="75000"/>
                  </a:schemeClr>
                </a:solidFill>
              </a:defRPr>
            </a:lvl6pPr>
            <a:lvl7pPr marL="3429000" indent="0" algn="ctr">
              <a:buNone/>
              <a:defRPr>
                <a:solidFill>
                  <a:schemeClr val="tx1">
                    <a:tint val="75000"/>
                  </a:schemeClr>
                </a:solidFill>
              </a:defRPr>
            </a:lvl7pPr>
            <a:lvl8pPr marL="4000500" indent="0" algn="ctr">
              <a:buNone/>
              <a:defRPr>
                <a:solidFill>
                  <a:schemeClr val="tx1">
                    <a:tint val="75000"/>
                  </a:schemeClr>
                </a:solidFill>
              </a:defRPr>
            </a:lvl8pPr>
            <a:lvl9pPr marL="4572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6E091BF-0B19-4FF4-A3AB-F04F612850F8}"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1FE497-A06A-4715-BED9-228269BDDB4B}" type="slidenum">
              <a:rPr lang="en-US" altLang="en-US"/>
              <a:pPr>
                <a:defRPr/>
              </a:pPr>
              <a:t>‹#›</a:t>
            </a:fld>
            <a:endParaRPr lang="en-US" altLang="en-US" dirty="0"/>
          </a:p>
        </p:txBody>
      </p:sp>
    </p:spTree>
    <p:extLst>
      <p:ext uri="{BB962C8B-B14F-4D97-AF65-F5344CB8AC3E}">
        <p14:creationId xmlns:p14="http://schemas.microsoft.com/office/powerpoint/2010/main" val="305915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6F4255-23C4-4023-8667-7E50513F5A89}"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FCE5543-7E38-4A77-A7BA-551FDD549CE6}" type="slidenum">
              <a:rPr lang="en-US" altLang="en-US"/>
              <a:pPr>
                <a:defRPr/>
              </a:pPr>
              <a:t>‹#›</a:t>
            </a:fld>
            <a:endParaRPr lang="en-US" altLang="en-US" dirty="0"/>
          </a:p>
        </p:txBody>
      </p:sp>
    </p:spTree>
    <p:extLst>
      <p:ext uri="{BB962C8B-B14F-4D97-AF65-F5344CB8AC3E}">
        <p14:creationId xmlns:p14="http://schemas.microsoft.com/office/powerpoint/2010/main" val="361579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39B111-78B0-4C9F-A13A-0F7856447579}"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75231D-AEF0-4DF9-A7BB-A653ACC8BF09}" type="slidenum">
              <a:rPr lang="en-US" altLang="en-US"/>
              <a:pPr>
                <a:defRPr/>
              </a:pPr>
              <a:t>‹#›</a:t>
            </a:fld>
            <a:endParaRPr lang="en-US" altLang="en-US" dirty="0"/>
          </a:p>
        </p:txBody>
      </p:sp>
    </p:spTree>
    <p:extLst>
      <p:ext uri="{BB962C8B-B14F-4D97-AF65-F5344CB8AC3E}">
        <p14:creationId xmlns:p14="http://schemas.microsoft.com/office/powerpoint/2010/main" val="110325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71500" indent="0" algn="ctr">
              <a:buNone/>
              <a:defRPr>
                <a:solidFill>
                  <a:schemeClr val="tx1">
                    <a:tint val="75000"/>
                  </a:schemeClr>
                </a:solidFill>
              </a:defRPr>
            </a:lvl2pPr>
            <a:lvl3pPr marL="1143000" indent="0" algn="ctr">
              <a:buNone/>
              <a:defRPr>
                <a:solidFill>
                  <a:schemeClr val="tx1">
                    <a:tint val="75000"/>
                  </a:schemeClr>
                </a:solidFill>
              </a:defRPr>
            </a:lvl3pPr>
            <a:lvl4pPr marL="1714500" indent="0" algn="ctr">
              <a:buNone/>
              <a:defRPr>
                <a:solidFill>
                  <a:schemeClr val="tx1">
                    <a:tint val="75000"/>
                  </a:schemeClr>
                </a:solidFill>
              </a:defRPr>
            </a:lvl4pPr>
            <a:lvl5pPr marL="2286000" indent="0" algn="ctr">
              <a:buNone/>
              <a:defRPr>
                <a:solidFill>
                  <a:schemeClr val="tx1">
                    <a:tint val="75000"/>
                  </a:schemeClr>
                </a:solidFill>
              </a:defRPr>
            </a:lvl5pPr>
            <a:lvl6pPr marL="2857500" indent="0" algn="ctr">
              <a:buNone/>
              <a:defRPr>
                <a:solidFill>
                  <a:schemeClr val="tx1">
                    <a:tint val="75000"/>
                  </a:schemeClr>
                </a:solidFill>
              </a:defRPr>
            </a:lvl6pPr>
            <a:lvl7pPr marL="3429000" indent="0" algn="ctr">
              <a:buNone/>
              <a:defRPr>
                <a:solidFill>
                  <a:schemeClr val="tx1">
                    <a:tint val="75000"/>
                  </a:schemeClr>
                </a:solidFill>
              </a:defRPr>
            </a:lvl7pPr>
            <a:lvl8pPr marL="4000500" indent="0" algn="ctr">
              <a:buNone/>
              <a:defRPr>
                <a:solidFill>
                  <a:schemeClr val="tx1">
                    <a:tint val="75000"/>
                  </a:schemeClr>
                </a:solidFill>
              </a:defRPr>
            </a:lvl8pPr>
            <a:lvl9pPr marL="45720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8F5B5812-9848-47EB-A6C9-DC71AC63CE89}"/>
              </a:ext>
            </a:extLst>
          </p:cNvPr>
          <p:cNvSpPr>
            <a:spLocks noGrp="1"/>
          </p:cNvSpPr>
          <p:nvPr>
            <p:ph type="dt" sz="half" idx="10"/>
          </p:nvPr>
        </p:nvSpPr>
        <p:spPr/>
        <p:txBody>
          <a:bodyPr/>
          <a:lstStyle>
            <a:lvl1pPr>
              <a:defRPr/>
            </a:lvl1pPr>
          </a:lstStyle>
          <a:p>
            <a:pPr>
              <a:defRPr/>
            </a:pPr>
            <a:fld id="{4F8C34CB-91A8-46D7-AFAE-3AAB71F57DBC}"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D5E732E2-C596-429D-85F9-FE344225A0A3}"/>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xmlns="" id="{612274CE-2E43-42EE-ABC2-6C7D5E0BF952}"/>
              </a:ext>
            </a:extLst>
          </p:cNvPr>
          <p:cNvSpPr>
            <a:spLocks noGrp="1"/>
          </p:cNvSpPr>
          <p:nvPr>
            <p:ph type="sldNum" sz="quarter" idx="12"/>
          </p:nvPr>
        </p:nvSpPr>
        <p:spPr/>
        <p:txBody>
          <a:bodyPr/>
          <a:lstStyle>
            <a:lvl1pPr>
              <a:defRPr/>
            </a:lvl1pPr>
          </a:lstStyle>
          <a:p>
            <a:fld id="{B1C0ACA2-B074-4B02-843E-8D3C84F299E9}" type="slidenum">
              <a:rPr lang="en-US" altLang="en-US"/>
              <a:pPr/>
              <a:t>‹#›</a:t>
            </a:fld>
            <a:endParaRPr lang="en-US" altLang="en-US"/>
          </a:p>
        </p:txBody>
      </p:sp>
    </p:spTree>
    <p:extLst>
      <p:ext uri="{BB962C8B-B14F-4D97-AF65-F5344CB8AC3E}">
        <p14:creationId xmlns:p14="http://schemas.microsoft.com/office/powerpoint/2010/main" val="85901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F5DE17A-91A1-426D-9362-EE0165157741}"/>
              </a:ext>
            </a:extLst>
          </p:cNvPr>
          <p:cNvSpPr>
            <a:spLocks noGrp="1"/>
          </p:cNvSpPr>
          <p:nvPr>
            <p:ph type="dt" sz="half" idx="10"/>
          </p:nvPr>
        </p:nvSpPr>
        <p:spPr/>
        <p:txBody>
          <a:bodyPr/>
          <a:lstStyle>
            <a:lvl1pPr>
              <a:defRPr/>
            </a:lvl1pPr>
          </a:lstStyle>
          <a:p>
            <a:pPr>
              <a:defRPr/>
            </a:pPr>
            <a:fld id="{AD6CFAAD-5BCC-4EEC-94DE-8C653A82B67C}"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FE665AAF-C60B-444C-919F-A83B22E7BB84}"/>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xmlns="" id="{324987CA-E52B-4260-808B-26BA03D3B582}"/>
              </a:ext>
            </a:extLst>
          </p:cNvPr>
          <p:cNvSpPr>
            <a:spLocks noGrp="1"/>
          </p:cNvSpPr>
          <p:nvPr>
            <p:ph type="sldNum" sz="quarter" idx="12"/>
          </p:nvPr>
        </p:nvSpPr>
        <p:spPr/>
        <p:txBody>
          <a:bodyPr/>
          <a:lstStyle>
            <a:lvl1pPr>
              <a:defRPr/>
            </a:lvl1pPr>
          </a:lstStyle>
          <a:p>
            <a:fld id="{985D16C9-67B1-493E-A49C-7E45E97EC3F7}" type="slidenum">
              <a:rPr lang="en-US" altLang="en-US"/>
              <a:pPr/>
              <a:t>‹#›</a:t>
            </a:fld>
            <a:endParaRPr lang="en-US" altLang="en-US"/>
          </a:p>
        </p:txBody>
      </p:sp>
    </p:spTree>
    <p:extLst>
      <p:ext uri="{BB962C8B-B14F-4D97-AF65-F5344CB8AC3E}">
        <p14:creationId xmlns:p14="http://schemas.microsoft.com/office/powerpoint/2010/main" val="246032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2500">
                <a:solidFill>
                  <a:schemeClr val="tx1">
                    <a:tint val="75000"/>
                  </a:schemeClr>
                </a:solidFill>
              </a:defRPr>
            </a:lvl1pPr>
            <a:lvl2pPr marL="571500" indent="0">
              <a:buNone/>
              <a:defRPr sz="2250">
                <a:solidFill>
                  <a:schemeClr val="tx1">
                    <a:tint val="75000"/>
                  </a:schemeClr>
                </a:solidFill>
              </a:defRPr>
            </a:lvl2pPr>
            <a:lvl3pPr marL="1143000" indent="0">
              <a:buNone/>
              <a:defRPr sz="2000">
                <a:solidFill>
                  <a:schemeClr val="tx1">
                    <a:tint val="75000"/>
                  </a:schemeClr>
                </a:solidFill>
              </a:defRPr>
            </a:lvl3pPr>
            <a:lvl4pPr marL="1714500" indent="0">
              <a:buNone/>
              <a:defRPr sz="1750">
                <a:solidFill>
                  <a:schemeClr val="tx1">
                    <a:tint val="75000"/>
                  </a:schemeClr>
                </a:solidFill>
              </a:defRPr>
            </a:lvl4pPr>
            <a:lvl5pPr marL="2286000" indent="0">
              <a:buNone/>
              <a:defRPr sz="1750">
                <a:solidFill>
                  <a:schemeClr val="tx1">
                    <a:tint val="75000"/>
                  </a:schemeClr>
                </a:solidFill>
              </a:defRPr>
            </a:lvl5pPr>
            <a:lvl6pPr marL="2857500" indent="0">
              <a:buNone/>
              <a:defRPr sz="1750">
                <a:solidFill>
                  <a:schemeClr val="tx1">
                    <a:tint val="75000"/>
                  </a:schemeClr>
                </a:solidFill>
              </a:defRPr>
            </a:lvl6pPr>
            <a:lvl7pPr marL="3429000" indent="0">
              <a:buNone/>
              <a:defRPr sz="1750">
                <a:solidFill>
                  <a:schemeClr val="tx1">
                    <a:tint val="75000"/>
                  </a:schemeClr>
                </a:solidFill>
              </a:defRPr>
            </a:lvl7pPr>
            <a:lvl8pPr marL="4000500" indent="0">
              <a:buNone/>
              <a:defRPr sz="1750">
                <a:solidFill>
                  <a:schemeClr val="tx1">
                    <a:tint val="75000"/>
                  </a:schemeClr>
                </a:solidFill>
              </a:defRPr>
            </a:lvl8pPr>
            <a:lvl9pPr marL="4572000" indent="0">
              <a:buNone/>
              <a:defRPr sz="17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128983-31C9-417C-9635-550B0D754ED8}"/>
              </a:ext>
            </a:extLst>
          </p:cNvPr>
          <p:cNvSpPr>
            <a:spLocks noGrp="1"/>
          </p:cNvSpPr>
          <p:nvPr>
            <p:ph type="dt" sz="half" idx="10"/>
          </p:nvPr>
        </p:nvSpPr>
        <p:spPr/>
        <p:txBody>
          <a:bodyPr/>
          <a:lstStyle>
            <a:lvl1pPr>
              <a:defRPr/>
            </a:lvl1pPr>
          </a:lstStyle>
          <a:p>
            <a:pPr>
              <a:defRPr/>
            </a:pPr>
            <a:fld id="{93067CCF-C098-406E-9A48-ED89798CE8FF}"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73A7A76A-BBFF-4C45-BFBC-F9FBD77E71E5}"/>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xmlns="" id="{995A1726-8BD5-450D-A59E-76EE4EAFE137}"/>
              </a:ext>
            </a:extLst>
          </p:cNvPr>
          <p:cNvSpPr>
            <a:spLocks noGrp="1"/>
          </p:cNvSpPr>
          <p:nvPr>
            <p:ph type="sldNum" sz="quarter" idx="12"/>
          </p:nvPr>
        </p:nvSpPr>
        <p:spPr/>
        <p:txBody>
          <a:bodyPr/>
          <a:lstStyle>
            <a:lvl1pPr>
              <a:defRPr/>
            </a:lvl1pPr>
          </a:lstStyle>
          <a:p>
            <a:fld id="{BE6E6A93-97C1-403A-A566-DECE24CDE594}" type="slidenum">
              <a:rPr lang="en-US" altLang="en-US"/>
              <a:pPr/>
              <a:t>‹#›</a:t>
            </a:fld>
            <a:endParaRPr lang="en-US" altLang="en-US"/>
          </a:p>
        </p:txBody>
      </p:sp>
    </p:spTree>
    <p:extLst>
      <p:ext uri="{BB962C8B-B14F-4D97-AF65-F5344CB8AC3E}">
        <p14:creationId xmlns:p14="http://schemas.microsoft.com/office/powerpoint/2010/main" val="371710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5D671DA-F748-466F-8558-C81CFEA78BC8}"/>
              </a:ext>
            </a:extLst>
          </p:cNvPr>
          <p:cNvSpPr>
            <a:spLocks noGrp="1"/>
          </p:cNvSpPr>
          <p:nvPr>
            <p:ph type="dt" sz="half" idx="10"/>
          </p:nvPr>
        </p:nvSpPr>
        <p:spPr/>
        <p:txBody>
          <a:bodyPr/>
          <a:lstStyle>
            <a:lvl1pPr>
              <a:defRPr/>
            </a:lvl1pPr>
          </a:lstStyle>
          <a:p>
            <a:pPr>
              <a:defRPr/>
            </a:pPr>
            <a:fld id="{82B7981D-51A1-4FDE-870B-069C5CF81F6F}" type="datetimeFigureOut">
              <a:rPr lang="en-US"/>
              <a:pPr>
                <a:defRPr/>
              </a:pPr>
              <a:t>9/18/2019</a:t>
            </a:fld>
            <a:endParaRPr lang="en-US" dirty="0"/>
          </a:p>
        </p:txBody>
      </p:sp>
      <p:sp>
        <p:nvSpPr>
          <p:cNvPr id="6" name="Footer Placeholder 4">
            <a:extLst>
              <a:ext uri="{FF2B5EF4-FFF2-40B4-BE49-F238E27FC236}">
                <a16:creationId xmlns:a16="http://schemas.microsoft.com/office/drawing/2014/main" xmlns="" id="{A244A610-53A8-47F3-A6E7-1AA21CDA90C4}"/>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5">
            <a:extLst>
              <a:ext uri="{FF2B5EF4-FFF2-40B4-BE49-F238E27FC236}">
                <a16:creationId xmlns:a16="http://schemas.microsoft.com/office/drawing/2014/main" xmlns="" id="{E7892010-DEB9-497A-B33B-796EA0EBFFB6}"/>
              </a:ext>
            </a:extLst>
          </p:cNvPr>
          <p:cNvSpPr>
            <a:spLocks noGrp="1"/>
          </p:cNvSpPr>
          <p:nvPr>
            <p:ph type="sldNum" sz="quarter" idx="12"/>
          </p:nvPr>
        </p:nvSpPr>
        <p:spPr/>
        <p:txBody>
          <a:bodyPr/>
          <a:lstStyle>
            <a:lvl1pPr>
              <a:defRPr/>
            </a:lvl1pPr>
          </a:lstStyle>
          <a:p>
            <a:fld id="{9119894C-CC72-4D6F-A54C-4B6E1F43B1C7}" type="slidenum">
              <a:rPr lang="en-US" altLang="en-US"/>
              <a:pPr/>
              <a:t>‹#›</a:t>
            </a:fld>
            <a:endParaRPr lang="en-US" altLang="en-US"/>
          </a:p>
        </p:txBody>
      </p:sp>
    </p:spTree>
    <p:extLst>
      <p:ext uri="{BB962C8B-B14F-4D97-AF65-F5344CB8AC3E}">
        <p14:creationId xmlns:p14="http://schemas.microsoft.com/office/powerpoint/2010/main" val="1811268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2"/>
            <a:ext cx="5386917"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2"/>
            <a:ext cx="5389034"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31418C9-A790-4686-A448-7F9E29676751}"/>
              </a:ext>
            </a:extLst>
          </p:cNvPr>
          <p:cNvSpPr>
            <a:spLocks noGrp="1"/>
          </p:cNvSpPr>
          <p:nvPr>
            <p:ph type="dt" sz="half" idx="10"/>
          </p:nvPr>
        </p:nvSpPr>
        <p:spPr/>
        <p:txBody>
          <a:bodyPr/>
          <a:lstStyle>
            <a:lvl1pPr>
              <a:defRPr/>
            </a:lvl1pPr>
          </a:lstStyle>
          <a:p>
            <a:pPr>
              <a:defRPr/>
            </a:pPr>
            <a:fld id="{D3C2F7F4-4D1D-4628-8C4C-5FD2B4C378BB}" type="datetimeFigureOut">
              <a:rPr lang="en-US"/>
              <a:pPr>
                <a:defRPr/>
              </a:pPr>
              <a:t>9/18/2019</a:t>
            </a:fld>
            <a:endParaRPr lang="en-US" dirty="0"/>
          </a:p>
        </p:txBody>
      </p:sp>
      <p:sp>
        <p:nvSpPr>
          <p:cNvPr id="8" name="Footer Placeholder 4">
            <a:extLst>
              <a:ext uri="{FF2B5EF4-FFF2-40B4-BE49-F238E27FC236}">
                <a16:creationId xmlns:a16="http://schemas.microsoft.com/office/drawing/2014/main" xmlns="" id="{7216402C-84BD-433B-8A35-5DE5F8CD2A10}"/>
              </a:ext>
            </a:extLst>
          </p:cNvPr>
          <p:cNvSpPr>
            <a:spLocks noGrp="1"/>
          </p:cNvSpPr>
          <p:nvPr>
            <p:ph type="ftr" sz="quarter" idx="11"/>
          </p:nvPr>
        </p:nvSpPr>
        <p:spPr/>
        <p:txBody>
          <a:bodyPr/>
          <a:lstStyle>
            <a:lvl1pPr>
              <a:defRPr dirty="0"/>
            </a:lvl1pPr>
          </a:lstStyle>
          <a:p>
            <a:pPr>
              <a:defRPr/>
            </a:pPr>
            <a:endParaRPr lang="en-US"/>
          </a:p>
        </p:txBody>
      </p:sp>
      <p:sp>
        <p:nvSpPr>
          <p:cNvPr id="9" name="Slide Number Placeholder 5">
            <a:extLst>
              <a:ext uri="{FF2B5EF4-FFF2-40B4-BE49-F238E27FC236}">
                <a16:creationId xmlns:a16="http://schemas.microsoft.com/office/drawing/2014/main" xmlns="" id="{3F8B7D3E-D5F1-4CCF-9C15-2E11F8317141}"/>
              </a:ext>
            </a:extLst>
          </p:cNvPr>
          <p:cNvSpPr>
            <a:spLocks noGrp="1"/>
          </p:cNvSpPr>
          <p:nvPr>
            <p:ph type="sldNum" sz="quarter" idx="12"/>
          </p:nvPr>
        </p:nvSpPr>
        <p:spPr/>
        <p:txBody>
          <a:bodyPr/>
          <a:lstStyle>
            <a:lvl1pPr>
              <a:defRPr/>
            </a:lvl1pPr>
          </a:lstStyle>
          <a:p>
            <a:fld id="{71DAA53D-C5DA-4BBD-A502-40DA7AA3DDF5}" type="slidenum">
              <a:rPr lang="en-US" altLang="en-US"/>
              <a:pPr/>
              <a:t>‹#›</a:t>
            </a:fld>
            <a:endParaRPr lang="en-US" altLang="en-US"/>
          </a:p>
        </p:txBody>
      </p:sp>
    </p:spTree>
    <p:extLst>
      <p:ext uri="{BB962C8B-B14F-4D97-AF65-F5344CB8AC3E}">
        <p14:creationId xmlns:p14="http://schemas.microsoft.com/office/powerpoint/2010/main" val="576665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1A876881-7A57-49D9-8173-35091F280AA6}"/>
              </a:ext>
            </a:extLst>
          </p:cNvPr>
          <p:cNvSpPr>
            <a:spLocks noGrp="1"/>
          </p:cNvSpPr>
          <p:nvPr>
            <p:ph type="dt" sz="half" idx="10"/>
          </p:nvPr>
        </p:nvSpPr>
        <p:spPr/>
        <p:txBody>
          <a:bodyPr/>
          <a:lstStyle>
            <a:lvl1pPr>
              <a:defRPr/>
            </a:lvl1pPr>
          </a:lstStyle>
          <a:p>
            <a:pPr>
              <a:defRPr/>
            </a:pPr>
            <a:fld id="{FFA67D0A-E43F-45A6-B4E1-42A4F4AA13F4}" type="datetimeFigureOut">
              <a:rPr lang="en-US"/>
              <a:pPr>
                <a:defRPr/>
              </a:pPr>
              <a:t>9/18/2019</a:t>
            </a:fld>
            <a:endParaRPr lang="en-US" dirty="0"/>
          </a:p>
        </p:txBody>
      </p:sp>
      <p:sp>
        <p:nvSpPr>
          <p:cNvPr id="4" name="Footer Placeholder 4">
            <a:extLst>
              <a:ext uri="{FF2B5EF4-FFF2-40B4-BE49-F238E27FC236}">
                <a16:creationId xmlns:a16="http://schemas.microsoft.com/office/drawing/2014/main" xmlns="" id="{E77CDAC2-4C60-4BCD-8CD0-FE20562F2251}"/>
              </a:ext>
            </a:extLst>
          </p:cNvPr>
          <p:cNvSpPr>
            <a:spLocks noGrp="1"/>
          </p:cNvSpPr>
          <p:nvPr>
            <p:ph type="ftr" sz="quarter" idx="11"/>
          </p:nvPr>
        </p:nvSpPr>
        <p:spPr/>
        <p:txBody>
          <a:bodyPr/>
          <a:lstStyle>
            <a:lvl1pPr>
              <a:defRPr dirty="0"/>
            </a:lvl1pPr>
          </a:lstStyle>
          <a:p>
            <a:pPr>
              <a:defRPr/>
            </a:pPr>
            <a:endParaRPr lang="en-US"/>
          </a:p>
        </p:txBody>
      </p:sp>
      <p:sp>
        <p:nvSpPr>
          <p:cNvPr id="5" name="Slide Number Placeholder 5">
            <a:extLst>
              <a:ext uri="{FF2B5EF4-FFF2-40B4-BE49-F238E27FC236}">
                <a16:creationId xmlns:a16="http://schemas.microsoft.com/office/drawing/2014/main" xmlns="" id="{3C91E180-5344-4025-A2D9-CC99423550FE}"/>
              </a:ext>
            </a:extLst>
          </p:cNvPr>
          <p:cNvSpPr>
            <a:spLocks noGrp="1"/>
          </p:cNvSpPr>
          <p:nvPr>
            <p:ph type="sldNum" sz="quarter" idx="12"/>
          </p:nvPr>
        </p:nvSpPr>
        <p:spPr/>
        <p:txBody>
          <a:bodyPr/>
          <a:lstStyle>
            <a:lvl1pPr>
              <a:defRPr/>
            </a:lvl1pPr>
          </a:lstStyle>
          <a:p>
            <a:fld id="{1BC3A3BF-50D0-4C79-BDC4-2DC7D897AF4D}" type="slidenum">
              <a:rPr lang="en-US" altLang="en-US"/>
              <a:pPr/>
              <a:t>‹#›</a:t>
            </a:fld>
            <a:endParaRPr lang="en-US" altLang="en-US"/>
          </a:p>
        </p:txBody>
      </p:sp>
    </p:spTree>
    <p:extLst>
      <p:ext uri="{BB962C8B-B14F-4D97-AF65-F5344CB8AC3E}">
        <p14:creationId xmlns:p14="http://schemas.microsoft.com/office/powerpoint/2010/main" val="319477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868088E-7704-4A8D-90E9-8CFEB332EAD1}"/>
              </a:ext>
            </a:extLst>
          </p:cNvPr>
          <p:cNvSpPr>
            <a:spLocks noGrp="1"/>
          </p:cNvSpPr>
          <p:nvPr>
            <p:ph type="dt" sz="half" idx="10"/>
          </p:nvPr>
        </p:nvSpPr>
        <p:spPr/>
        <p:txBody>
          <a:bodyPr/>
          <a:lstStyle>
            <a:lvl1pPr>
              <a:defRPr/>
            </a:lvl1pPr>
          </a:lstStyle>
          <a:p>
            <a:pPr>
              <a:defRPr/>
            </a:pPr>
            <a:fld id="{8845B4B5-7BE8-445B-B6E3-71C19E2A2AD3}" type="datetimeFigureOut">
              <a:rPr lang="en-US"/>
              <a:pPr>
                <a:defRPr/>
              </a:pPr>
              <a:t>9/18/2019</a:t>
            </a:fld>
            <a:endParaRPr lang="en-US" dirty="0"/>
          </a:p>
        </p:txBody>
      </p:sp>
      <p:sp>
        <p:nvSpPr>
          <p:cNvPr id="3" name="Footer Placeholder 4">
            <a:extLst>
              <a:ext uri="{FF2B5EF4-FFF2-40B4-BE49-F238E27FC236}">
                <a16:creationId xmlns:a16="http://schemas.microsoft.com/office/drawing/2014/main" xmlns="" id="{4F5763DD-15C6-4B58-B439-1833D03858D4}"/>
              </a:ext>
            </a:extLst>
          </p:cNvPr>
          <p:cNvSpPr>
            <a:spLocks noGrp="1"/>
          </p:cNvSpPr>
          <p:nvPr>
            <p:ph type="ftr" sz="quarter" idx="11"/>
          </p:nvPr>
        </p:nvSpPr>
        <p:spPr/>
        <p:txBody>
          <a:bodyPr/>
          <a:lstStyle>
            <a:lvl1pPr>
              <a:defRPr dirty="0"/>
            </a:lvl1pPr>
          </a:lstStyle>
          <a:p>
            <a:pPr>
              <a:defRPr/>
            </a:pPr>
            <a:endParaRPr lang="en-US"/>
          </a:p>
        </p:txBody>
      </p:sp>
      <p:sp>
        <p:nvSpPr>
          <p:cNvPr id="4" name="Slide Number Placeholder 5">
            <a:extLst>
              <a:ext uri="{FF2B5EF4-FFF2-40B4-BE49-F238E27FC236}">
                <a16:creationId xmlns:a16="http://schemas.microsoft.com/office/drawing/2014/main" xmlns="" id="{7719D681-846B-4CEB-A030-6CADEEDF9CC2}"/>
              </a:ext>
            </a:extLst>
          </p:cNvPr>
          <p:cNvSpPr>
            <a:spLocks noGrp="1"/>
          </p:cNvSpPr>
          <p:nvPr>
            <p:ph type="sldNum" sz="quarter" idx="12"/>
          </p:nvPr>
        </p:nvSpPr>
        <p:spPr/>
        <p:txBody>
          <a:bodyPr/>
          <a:lstStyle>
            <a:lvl1pPr>
              <a:defRPr/>
            </a:lvl1pPr>
          </a:lstStyle>
          <a:p>
            <a:fld id="{DCDE17C0-4646-44DB-94F4-4C52877E717B}" type="slidenum">
              <a:rPr lang="en-US" altLang="en-US"/>
              <a:pPr/>
              <a:t>‹#›</a:t>
            </a:fld>
            <a:endParaRPr lang="en-US" altLang="en-US"/>
          </a:p>
        </p:txBody>
      </p:sp>
    </p:spTree>
    <p:extLst>
      <p:ext uri="{BB962C8B-B14F-4D97-AF65-F5344CB8AC3E}">
        <p14:creationId xmlns:p14="http://schemas.microsoft.com/office/powerpoint/2010/main" val="784359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a:extLst>
              <a:ext uri="{FF2B5EF4-FFF2-40B4-BE49-F238E27FC236}">
                <a16:creationId xmlns:a16="http://schemas.microsoft.com/office/drawing/2014/main" xmlns="" id="{A19F4686-C65E-4A3F-AB10-FD8DD23447F1}"/>
              </a:ext>
            </a:extLst>
          </p:cNvPr>
          <p:cNvSpPr>
            <a:spLocks noGrp="1"/>
          </p:cNvSpPr>
          <p:nvPr>
            <p:ph type="dt" sz="half" idx="10"/>
          </p:nvPr>
        </p:nvSpPr>
        <p:spPr/>
        <p:txBody>
          <a:bodyPr/>
          <a:lstStyle>
            <a:lvl1pPr>
              <a:defRPr/>
            </a:lvl1pPr>
          </a:lstStyle>
          <a:p>
            <a:pPr>
              <a:defRPr/>
            </a:pPr>
            <a:fld id="{33532791-CB48-453B-A733-35C3A9CDBB99}" type="datetimeFigureOut">
              <a:rPr lang="en-US"/>
              <a:pPr>
                <a:defRPr/>
              </a:pPr>
              <a:t>9/18/2019</a:t>
            </a:fld>
            <a:endParaRPr lang="en-US" dirty="0"/>
          </a:p>
        </p:txBody>
      </p:sp>
      <p:sp>
        <p:nvSpPr>
          <p:cNvPr id="6" name="Footer Placeholder 4">
            <a:extLst>
              <a:ext uri="{FF2B5EF4-FFF2-40B4-BE49-F238E27FC236}">
                <a16:creationId xmlns:a16="http://schemas.microsoft.com/office/drawing/2014/main" xmlns="" id="{697A1DB8-0B70-4EA9-9393-250EF557A2DC}"/>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5">
            <a:extLst>
              <a:ext uri="{FF2B5EF4-FFF2-40B4-BE49-F238E27FC236}">
                <a16:creationId xmlns:a16="http://schemas.microsoft.com/office/drawing/2014/main" xmlns="" id="{628F3CA4-A95E-4972-8498-8D54ED1AD9D3}"/>
              </a:ext>
            </a:extLst>
          </p:cNvPr>
          <p:cNvSpPr>
            <a:spLocks noGrp="1"/>
          </p:cNvSpPr>
          <p:nvPr>
            <p:ph type="sldNum" sz="quarter" idx="12"/>
          </p:nvPr>
        </p:nvSpPr>
        <p:spPr/>
        <p:txBody>
          <a:bodyPr/>
          <a:lstStyle>
            <a:lvl1pPr>
              <a:defRPr/>
            </a:lvl1pPr>
          </a:lstStyle>
          <a:p>
            <a:fld id="{1A1C13A9-4F21-4800-9901-72A9EE209BCA}" type="slidenum">
              <a:rPr lang="en-US" altLang="en-US"/>
              <a:pPr/>
              <a:t>‹#›</a:t>
            </a:fld>
            <a:endParaRPr lang="en-US" altLang="en-US"/>
          </a:p>
        </p:txBody>
      </p:sp>
    </p:spTree>
    <p:extLst>
      <p:ext uri="{BB962C8B-B14F-4D97-AF65-F5344CB8AC3E}">
        <p14:creationId xmlns:p14="http://schemas.microsoft.com/office/powerpoint/2010/main" val="360913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B58025-6FE4-477D-9746-08A135BCACC6}"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3EA732-ABB4-49E4-A589-1BFB3E08B1F2}" type="slidenum">
              <a:rPr lang="en-US" altLang="en-US"/>
              <a:pPr>
                <a:defRPr/>
              </a:pPr>
              <a:t>‹#›</a:t>
            </a:fld>
            <a:endParaRPr lang="en-US" altLang="en-US" dirty="0"/>
          </a:p>
        </p:txBody>
      </p:sp>
    </p:spTree>
    <p:extLst>
      <p:ext uri="{BB962C8B-B14F-4D97-AF65-F5344CB8AC3E}">
        <p14:creationId xmlns:p14="http://schemas.microsoft.com/office/powerpoint/2010/main" val="1661599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4000500" indent="0">
              <a:buNone/>
              <a:defRPr sz="2500"/>
            </a:lvl8pPr>
            <a:lvl9pPr marL="4572000" indent="0">
              <a:buNone/>
              <a:defRPr sz="2500"/>
            </a:lvl9pPr>
          </a:lstStyle>
          <a:p>
            <a:pPr lvl="0"/>
            <a:endParaRPr lang="en-US" noProof="0" dirty="0"/>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a:extLst>
              <a:ext uri="{FF2B5EF4-FFF2-40B4-BE49-F238E27FC236}">
                <a16:creationId xmlns:a16="http://schemas.microsoft.com/office/drawing/2014/main" xmlns="" id="{5DCAB8EA-B357-4CF0-A3DC-59C708006239}"/>
              </a:ext>
            </a:extLst>
          </p:cNvPr>
          <p:cNvSpPr>
            <a:spLocks noGrp="1"/>
          </p:cNvSpPr>
          <p:nvPr>
            <p:ph type="dt" sz="half" idx="10"/>
          </p:nvPr>
        </p:nvSpPr>
        <p:spPr/>
        <p:txBody>
          <a:bodyPr/>
          <a:lstStyle>
            <a:lvl1pPr>
              <a:defRPr/>
            </a:lvl1pPr>
          </a:lstStyle>
          <a:p>
            <a:pPr>
              <a:defRPr/>
            </a:pPr>
            <a:fld id="{25E7D335-57E6-4AFA-A9C8-44B102072105}" type="datetimeFigureOut">
              <a:rPr lang="en-US"/>
              <a:pPr>
                <a:defRPr/>
              </a:pPr>
              <a:t>9/18/2019</a:t>
            </a:fld>
            <a:endParaRPr lang="en-US" dirty="0"/>
          </a:p>
        </p:txBody>
      </p:sp>
      <p:sp>
        <p:nvSpPr>
          <p:cNvPr id="6" name="Footer Placeholder 4">
            <a:extLst>
              <a:ext uri="{FF2B5EF4-FFF2-40B4-BE49-F238E27FC236}">
                <a16:creationId xmlns:a16="http://schemas.microsoft.com/office/drawing/2014/main" xmlns="" id="{336B72C0-B1E5-4E75-8932-E7595866E958}"/>
              </a:ext>
            </a:extLst>
          </p:cNvPr>
          <p:cNvSpPr>
            <a:spLocks noGrp="1"/>
          </p:cNvSpPr>
          <p:nvPr>
            <p:ph type="ftr" sz="quarter" idx="11"/>
          </p:nvPr>
        </p:nvSpPr>
        <p:spPr/>
        <p:txBody>
          <a:bodyPr/>
          <a:lstStyle>
            <a:lvl1pPr>
              <a:defRPr dirty="0"/>
            </a:lvl1pPr>
          </a:lstStyle>
          <a:p>
            <a:pPr>
              <a:defRPr/>
            </a:pPr>
            <a:endParaRPr lang="en-US"/>
          </a:p>
        </p:txBody>
      </p:sp>
      <p:sp>
        <p:nvSpPr>
          <p:cNvPr id="7" name="Slide Number Placeholder 5">
            <a:extLst>
              <a:ext uri="{FF2B5EF4-FFF2-40B4-BE49-F238E27FC236}">
                <a16:creationId xmlns:a16="http://schemas.microsoft.com/office/drawing/2014/main" xmlns="" id="{AAA37EFD-D1DA-4E47-87C7-9F40CF278E20}"/>
              </a:ext>
            </a:extLst>
          </p:cNvPr>
          <p:cNvSpPr>
            <a:spLocks noGrp="1"/>
          </p:cNvSpPr>
          <p:nvPr>
            <p:ph type="sldNum" sz="quarter" idx="12"/>
          </p:nvPr>
        </p:nvSpPr>
        <p:spPr/>
        <p:txBody>
          <a:bodyPr/>
          <a:lstStyle>
            <a:lvl1pPr>
              <a:defRPr/>
            </a:lvl1pPr>
          </a:lstStyle>
          <a:p>
            <a:fld id="{1F1E29B0-FB49-466C-AB69-6F761478D1DD}" type="slidenum">
              <a:rPr lang="en-US" altLang="en-US"/>
              <a:pPr/>
              <a:t>‹#›</a:t>
            </a:fld>
            <a:endParaRPr lang="en-US" altLang="en-US"/>
          </a:p>
        </p:txBody>
      </p:sp>
    </p:spTree>
    <p:extLst>
      <p:ext uri="{BB962C8B-B14F-4D97-AF65-F5344CB8AC3E}">
        <p14:creationId xmlns:p14="http://schemas.microsoft.com/office/powerpoint/2010/main" val="165616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6E629A-EB64-4D59-B9E8-B2810C4FA3C7}"/>
              </a:ext>
            </a:extLst>
          </p:cNvPr>
          <p:cNvSpPr>
            <a:spLocks noGrp="1"/>
          </p:cNvSpPr>
          <p:nvPr>
            <p:ph type="dt" sz="half" idx="10"/>
          </p:nvPr>
        </p:nvSpPr>
        <p:spPr/>
        <p:txBody>
          <a:bodyPr/>
          <a:lstStyle>
            <a:lvl1pPr>
              <a:defRPr/>
            </a:lvl1pPr>
          </a:lstStyle>
          <a:p>
            <a:pPr>
              <a:defRPr/>
            </a:pPr>
            <a:fld id="{5A91CB50-1212-4D4C-812A-85CDC35EB508}"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B86B46DF-5B70-4C61-A3AD-57BB48B0EB0B}"/>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xmlns="" id="{B6F5C554-1C02-438C-A5A1-756D27B6F22B}"/>
              </a:ext>
            </a:extLst>
          </p:cNvPr>
          <p:cNvSpPr>
            <a:spLocks noGrp="1"/>
          </p:cNvSpPr>
          <p:nvPr>
            <p:ph type="sldNum" sz="quarter" idx="12"/>
          </p:nvPr>
        </p:nvSpPr>
        <p:spPr/>
        <p:txBody>
          <a:bodyPr/>
          <a:lstStyle>
            <a:lvl1pPr>
              <a:defRPr/>
            </a:lvl1pPr>
          </a:lstStyle>
          <a:p>
            <a:fld id="{6200C0BC-B09E-4217-A58B-3AD22AE67705}" type="slidenum">
              <a:rPr lang="en-US" altLang="en-US"/>
              <a:pPr/>
              <a:t>‹#›</a:t>
            </a:fld>
            <a:endParaRPr lang="en-US" altLang="en-US"/>
          </a:p>
        </p:txBody>
      </p:sp>
    </p:spTree>
    <p:extLst>
      <p:ext uri="{BB962C8B-B14F-4D97-AF65-F5344CB8AC3E}">
        <p14:creationId xmlns:p14="http://schemas.microsoft.com/office/powerpoint/2010/main" val="2328520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92CDC0-851B-4CC0-97B9-7A69553CCF05}"/>
              </a:ext>
            </a:extLst>
          </p:cNvPr>
          <p:cNvSpPr>
            <a:spLocks noGrp="1"/>
          </p:cNvSpPr>
          <p:nvPr>
            <p:ph type="dt" sz="half" idx="10"/>
          </p:nvPr>
        </p:nvSpPr>
        <p:spPr/>
        <p:txBody>
          <a:bodyPr/>
          <a:lstStyle>
            <a:lvl1pPr>
              <a:defRPr/>
            </a:lvl1pPr>
          </a:lstStyle>
          <a:p>
            <a:pPr>
              <a:defRPr/>
            </a:pPr>
            <a:fld id="{60CF51A3-068E-4FB4-9F27-D49643132C5E}"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F8B74AE0-D9D0-4EF0-85AE-804B2C324460}"/>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xmlns="" id="{69F90226-230D-414E-A585-7F123DAF17F4}"/>
              </a:ext>
            </a:extLst>
          </p:cNvPr>
          <p:cNvSpPr>
            <a:spLocks noGrp="1"/>
          </p:cNvSpPr>
          <p:nvPr>
            <p:ph type="sldNum" sz="quarter" idx="12"/>
          </p:nvPr>
        </p:nvSpPr>
        <p:spPr/>
        <p:txBody>
          <a:bodyPr/>
          <a:lstStyle>
            <a:lvl1pPr>
              <a:defRPr/>
            </a:lvl1pPr>
          </a:lstStyle>
          <a:p>
            <a:fld id="{2F77C4A6-CF94-4A3C-ADA1-39EC7AC23C19}" type="slidenum">
              <a:rPr lang="en-US" altLang="en-US"/>
              <a:pPr/>
              <a:t>‹#›</a:t>
            </a:fld>
            <a:endParaRPr lang="en-US" altLang="en-US"/>
          </a:p>
        </p:txBody>
      </p:sp>
    </p:spTree>
    <p:extLst>
      <p:ext uri="{BB962C8B-B14F-4D97-AF65-F5344CB8AC3E}">
        <p14:creationId xmlns:p14="http://schemas.microsoft.com/office/powerpoint/2010/main" val="1460252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71500" indent="0" algn="ctr">
              <a:buNone/>
              <a:defRPr>
                <a:solidFill>
                  <a:schemeClr val="tx1">
                    <a:tint val="75000"/>
                  </a:schemeClr>
                </a:solidFill>
              </a:defRPr>
            </a:lvl2pPr>
            <a:lvl3pPr marL="1143000" indent="0" algn="ctr">
              <a:buNone/>
              <a:defRPr>
                <a:solidFill>
                  <a:schemeClr val="tx1">
                    <a:tint val="75000"/>
                  </a:schemeClr>
                </a:solidFill>
              </a:defRPr>
            </a:lvl3pPr>
            <a:lvl4pPr marL="1714500" indent="0" algn="ctr">
              <a:buNone/>
              <a:defRPr>
                <a:solidFill>
                  <a:schemeClr val="tx1">
                    <a:tint val="75000"/>
                  </a:schemeClr>
                </a:solidFill>
              </a:defRPr>
            </a:lvl4pPr>
            <a:lvl5pPr marL="2286000" indent="0" algn="ctr">
              <a:buNone/>
              <a:defRPr>
                <a:solidFill>
                  <a:schemeClr val="tx1">
                    <a:tint val="75000"/>
                  </a:schemeClr>
                </a:solidFill>
              </a:defRPr>
            </a:lvl5pPr>
            <a:lvl6pPr marL="2857500" indent="0" algn="ctr">
              <a:buNone/>
              <a:defRPr>
                <a:solidFill>
                  <a:schemeClr val="tx1">
                    <a:tint val="75000"/>
                  </a:schemeClr>
                </a:solidFill>
              </a:defRPr>
            </a:lvl6pPr>
            <a:lvl7pPr marL="3429000" indent="0" algn="ctr">
              <a:buNone/>
              <a:defRPr>
                <a:solidFill>
                  <a:schemeClr val="tx1">
                    <a:tint val="75000"/>
                  </a:schemeClr>
                </a:solidFill>
              </a:defRPr>
            </a:lvl7pPr>
            <a:lvl8pPr marL="4000500" indent="0" algn="ctr">
              <a:buNone/>
              <a:defRPr>
                <a:solidFill>
                  <a:schemeClr val="tx1">
                    <a:tint val="75000"/>
                  </a:schemeClr>
                </a:solidFill>
              </a:defRPr>
            </a:lvl8pPr>
            <a:lvl9pPr marL="4572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B68631F-1DD7-4EB2-A60C-95DE91115448}"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C7C75-6C21-41AA-B0EE-B4445677C5B5}" type="slidenum">
              <a:rPr lang="en-US" altLang="en-US"/>
              <a:pPr/>
              <a:t>‹#›</a:t>
            </a:fld>
            <a:endParaRPr lang="en-US" altLang="en-US" dirty="0"/>
          </a:p>
        </p:txBody>
      </p:sp>
    </p:spTree>
    <p:extLst>
      <p:ext uri="{BB962C8B-B14F-4D97-AF65-F5344CB8AC3E}">
        <p14:creationId xmlns:p14="http://schemas.microsoft.com/office/powerpoint/2010/main" val="3929460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646A8D3-A0FF-4F9E-AB16-FBF62317B1F4}"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C985AA-D5A7-4AF1-90DC-240277EF2092}" type="slidenum">
              <a:rPr lang="en-US" altLang="en-US"/>
              <a:pPr/>
              <a:t>‹#›</a:t>
            </a:fld>
            <a:endParaRPr lang="en-US" altLang="en-US" dirty="0"/>
          </a:p>
        </p:txBody>
      </p:sp>
    </p:spTree>
    <p:extLst>
      <p:ext uri="{BB962C8B-B14F-4D97-AF65-F5344CB8AC3E}">
        <p14:creationId xmlns:p14="http://schemas.microsoft.com/office/powerpoint/2010/main" val="578956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2500">
                <a:solidFill>
                  <a:schemeClr val="tx1">
                    <a:tint val="75000"/>
                  </a:schemeClr>
                </a:solidFill>
              </a:defRPr>
            </a:lvl1pPr>
            <a:lvl2pPr marL="571500" indent="0">
              <a:buNone/>
              <a:defRPr sz="2250">
                <a:solidFill>
                  <a:schemeClr val="tx1">
                    <a:tint val="75000"/>
                  </a:schemeClr>
                </a:solidFill>
              </a:defRPr>
            </a:lvl2pPr>
            <a:lvl3pPr marL="1143000" indent="0">
              <a:buNone/>
              <a:defRPr sz="2000">
                <a:solidFill>
                  <a:schemeClr val="tx1">
                    <a:tint val="75000"/>
                  </a:schemeClr>
                </a:solidFill>
              </a:defRPr>
            </a:lvl3pPr>
            <a:lvl4pPr marL="1714500" indent="0">
              <a:buNone/>
              <a:defRPr sz="1750">
                <a:solidFill>
                  <a:schemeClr val="tx1">
                    <a:tint val="75000"/>
                  </a:schemeClr>
                </a:solidFill>
              </a:defRPr>
            </a:lvl4pPr>
            <a:lvl5pPr marL="2286000" indent="0">
              <a:buNone/>
              <a:defRPr sz="1750">
                <a:solidFill>
                  <a:schemeClr val="tx1">
                    <a:tint val="75000"/>
                  </a:schemeClr>
                </a:solidFill>
              </a:defRPr>
            </a:lvl5pPr>
            <a:lvl6pPr marL="2857500" indent="0">
              <a:buNone/>
              <a:defRPr sz="1750">
                <a:solidFill>
                  <a:schemeClr val="tx1">
                    <a:tint val="75000"/>
                  </a:schemeClr>
                </a:solidFill>
              </a:defRPr>
            </a:lvl6pPr>
            <a:lvl7pPr marL="3429000" indent="0">
              <a:buNone/>
              <a:defRPr sz="1750">
                <a:solidFill>
                  <a:schemeClr val="tx1">
                    <a:tint val="75000"/>
                  </a:schemeClr>
                </a:solidFill>
              </a:defRPr>
            </a:lvl7pPr>
            <a:lvl8pPr marL="4000500" indent="0">
              <a:buNone/>
              <a:defRPr sz="1750">
                <a:solidFill>
                  <a:schemeClr val="tx1">
                    <a:tint val="75000"/>
                  </a:schemeClr>
                </a:solidFill>
              </a:defRPr>
            </a:lvl8pPr>
            <a:lvl9pPr marL="4572000" indent="0">
              <a:buNone/>
              <a:defRPr sz="17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9FA16A-D6CA-42B8-81D3-ECFF4A40DF91}"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CCBD6BC-A4DA-4796-B7E4-BB98ED5868CA}" type="slidenum">
              <a:rPr lang="en-US" altLang="en-US"/>
              <a:pPr/>
              <a:t>‹#›</a:t>
            </a:fld>
            <a:endParaRPr lang="en-US" altLang="en-US" dirty="0"/>
          </a:p>
        </p:txBody>
      </p:sp>
    </p:spTree>
    <p:extLst>
      <p:ext uri="{BB962C8B-B14F-4D97-AF65-F5344CB8AC3E}">
        <p14:creationId xmlns:p14="http://schemas.microsoft.com/office/powerpoint/2010/main" val="3150110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34B5B-3124-4D29-BAD8-957D91CAD3C6}"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FA71F45-5BA5-45F0-94B5-1713D24C2E8A}" type="slidenum">
              <a:rPr lang="en-US" altLang="en-US"/>
              <a:pPr/>
              <a:t>‹#›</a:t>
            </a:fld>
            <a:endParaRPr lang="en-US" altLang="en-US" dirty="0"/>
          </a:p>
        </p:txBody>
      </p:sp>
    </p:spTree>
    <p:extLst>
      <p:ext uri="{BB962C8B-B14F-4D97-AF65-F5344CB8AC3E}">
        <p14:creationId xmlns:p14="http://schemas.microsoft.com/office/powerpoint/2010/main" val="1539068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2"/>
            <a:ext cx="5386917"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2"/>
            <a:ext cx="5389034"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199A1A0-178F-4488-A816-1A59029DCB74}"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87BA9B-16C8-4F19-8C09-9D1C238E0EE1}" type="slidenum">
              <a:rPr lang="en-US" altLang="en-US"/>
              <a:pPr/>
              <a:t>‹#›</a:t>
            </a:fld>
            <a:endParaRPr lang="en-US" altLang="en-US" dirty="0"/>
          </a:p>
        </p:txBody>
      </p:sp>
    </p:spTree>
    <p:extLst>
      <p:ext uri="{BB962C8B-B14F-4D97-AF65-F5344CB8AC3E}">
        <p14:creationId xmlns:p14="http://schemas.microsoft.com/office/powerpoint/2010/main" val="690138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9206A3C-A15A-44C0-85A4-EC624D27CB34}"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006405B-389D-4B9C-A11B-F066DE930358}" type="slidenum">
              <a:rPr lang="en-US" altLang="en-US"/>
              <a:pPr/>
              <a:t>‹#›</a:t>
            </a:fld>
            <a:endParaRPr lang="en-US" altLang="en-US" dirty="0"/>
          </a:p>
        </p:txBody>
      </p:sp>
    </p:spTree>
    <p:extLst>
      <p:ext uri="{BB962C8B-B14F-4D97-AF65-F5344CB8AC3E}">
        <p14:creationId xmlns:p14="http://schemas.microsoft.com/office/powerpoint/2010/main" val="2838077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363508-1006-44EF-9AD8-55EDB8087587}"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395BB44-1003-40E0-90CD-41CC13E81610}" type="slidenum">
              <a:rPr lang="en-US" altLang="en-US"/>
              <a:pPr/>
              <a:t>‹#›</a:t>
            </a:fld>
            <a:endParaRPr lang="en-US" altLang="en-US" dirty="0"/>
          </a:p>
        </p:txBody>
      </p:sp>
    </p:spTree>
    <p:extLst>
      <p:ext uri="{BB962C8B-B14F-4D97-AF65-F5344CB8AC3E}">
        <p14:creationId xmlns:p14="http://schemas.microsoft.com/office/powerpoint/2010/main" val="382966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2500">
                <a:solidFill>
                  <a:schemeClr val="tx1">
                    <a:tint val="75000"/>
                  </a:schemeClr>
                </a:solidFill>
              </a:defRPr>
            </a:lvl1pPr>
            <a:lvl2pPr marL="571500" indent="0">
              <a:buNone/>
              <a:defRPr sz="2250">
                <a:solidFill>
                  <a:schemeClr val="tx1">
                    <a:tint val="75000"/>
                  </a:schemeClr>
                </a:solidFill>
              </a:defRPr>
            </a:lvl2pPr>
            <a:lvl3pPr marL="1143000" indent="0">
              <a:buNone/>
              <a:defRPr sz="2000">
                <a:solidFill>
                  <a:schemeClr val="tx1">
                    <a:tint val="75000"/>
                  </a:schemeClr>
                </a:solidFill>
              </a:defRPr>
            </a:lvl3pPr>
            <a:lvl4pPr marL="1714500" indent="0">
              <a:buNone/>
              <a:defRPr sz="1750">
                <a:solidFill>
                  <a:schemeClr val="tx1">
                    <a:tint val="75000"/>
                  </a:schemeClr>
                </a:solidFill>
              </a:defRPr>
            </a:lvl4pPr>
            <a:lvl5pPr marL="2286000" indent="0">
              <a:buNone/>
              <a:defRPr sz="1750">
                <a:solidFill>
                  <a:schemeClr val="tx1">
                    <a:tint val="75000"/>
                  </a:schemeClr>
                </a:solidFill>
              </a:defRPr>
            </a:lvl5pPr>
            <a:lvl6pPr marL="2857500" indent="0">
              <a:buNone/>
              <a:defRPr sz="1750">
                <a:solidFill>
                  <a:schemeClr val="tx1">
                    <a:tint val="75000"/>
                  </a:schemeClr>
                </a:solidFill>
              </a:defRPr>
            </a:lvl6pPr>
            <a:lvl7pPr marL="3429000" indent="0">
              <a:buNone/>
              <a:defRPr sz="1750">
                <a:solidFill>
                  <a:schemeClr val="tx1">
                    <a:tint val="75000"/>
                  </a:schemeClr>
                </a:solidFill>
              </a:defRPr>
            </a:lvl7pPr>
            <a:lvl8pPr marL="4000500" indent="0">
              <a:buNone/>
              <a:defRPr sz="1750">
                <a:solidFill>
                  <a:schemeClr val="tx1">
                    <a:tint val="75000"/>
                  </a:schemeClr>
                </a:solidFill>
              </a:defRPr>
            </a:lvl8pPr>
            <a:lvl9pPr marL="4572000" indent="0">
              <a:buNone/>
              <a:defRPr sz="17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020123E-7B39-4F84-B54E-A8A771E9EB4E}"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BF7B11-8CE1-46DE-8A32-870F91F21448}" type="slidenum">
              <a:rPr lang="en-US" altLang="en-US"/>
              <a:pPr>
                <a:defRPr/>
              </a:pPr>
              <a:t>‹#›</a:t>
            </a:fld>
            <a:endParaRPr lang="en-US" altLang="en-US" dirty="0"/>
          </a:p>
        </p:txBody>
      </p:sp>
    </p:spTree>
    <p:extLst>
      <p:ext uri="{BB962C8B-B14F-4D97-AF65-F5344CB8AC3E}">
        <p14:creationId xmlns:p14="http://schemas.microsoft.com/office/powerpoint/2010/main" val="1972311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1C0506-2ECC-49E5-8A0D-DE0818D65885}"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850AC06-9AD2-43CC-8EB4-8D95D3EB576D}" type="slidenum">
              <a:rPr lang="en-US" altLang="en-US"/>
              <a:pPr/>
              <a:t>‹#›</a:t>
            </a:fld>
            <a:endParaRPr lang="en-US" altLang="en-US" dirty="0"/>
          </a:p>
        </p:txBody>
      </p:sp>
    </p:spTree>
    <p:extLst>
      <p:ext uri="{BB962C8B-B14F-4D97-AF65-F5344CB8AC3E}">
        <p14:creationId xmlns:p14="http://schemas.microsoft.com/office/powerpoint/2010/main" val="2963150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4000500" indent="0">
              <a:buNone/>
              <a:defRPr sz="2500"/>
            </a:lvl8pPr>
            <a:lvl9pPr marL="4572000" indent="0">
              <a:buNone/>
              <a:defRPr sz="2500"/>
            </a:lvl9pPr>
          </a:lstStyle>
          <a:p>
            <a:pPr lvl="0"/>
            <a:endParaRPr lang="en-US" noProof="0" dirty="0"/>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4C7ADE-51F0-4842-B631-E3D012A343AC}"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4B8378F-0762-416C-9613-0E704806ED8E}" type="slidenum">
              <a:rPr lang="en-US" altLang="en-US"/>
              <a:pPr/>
              <a:t>‹#›</a:t>
            </a:fld>
            <a:endParaRPr lang="en-US" altLang="en-US" dirty="0"/>
          </a:p>
        </p:txBody>
      </p:sp>
    </p:spTree>
    <p:extLst>
      <p:ext uri="{BB962C8B-B14F-4D97-AF65-F5344CB8AC3E}">
        <p14:creationId xmlns:p14="http://schemas.microsoft.com/office/powerpoint/2010/main" val="1787097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B146A8-F583-4B48-A99B-CA26EB2879E4}"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7AD099E-DC7D-4FD2-9393-4681930840DB}" type="slidenum">
              <a:rPr lang="en-US" altLang="en-US"/>
              <a:pPr/>
              <a:t>‹#›</a:t>
            </a:fld>
            <a:endParaRPr lang="en-US" altLang="en-US" dirty="0"/>
          </a:p>
        </p:txBody>
      </p:sp>
    </p:spTree>
    <p:extLst>
      <p:ext uri="{BB962C8B-B14F-4D97-AF65-F5344CB8AC3E}">
        <p14:creationId xmlns:p14="http://schemas.microsoft.com/office/powerpoint/2010/main" val="2840916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685114-5F91-408D-86C3-C41E0CEDC069}"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46D2310-D1CE-4325-840D-8089389B9EB5}" type="slidenum">
              <a:rPr lang="en-US" altLang="en-US"/>
              <a:pPr/>
              <a:t>‹#›</a:t>
            </a:fld>
            <a:endParaRPr lang="en-US" altLang="en-US" dirty="0"/>
          </a:p>
        </p:txBody>
      </p:sp>
    </p:spTree>
    <p:extLst>
      <p:ext uri="{BB962C8B-B14F-4D97-AF65-F5344CB8AC3E}">
        <p14:creationId xmlns:p14="http://schemas.microsoft.com/office/powerpoint/2010/main" val="244771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500"/>
            </a:lvl1pPr>
            <a:lvl2pPr>
              <a:defRPr sz="3000"/>
            </a:lvl2pPr>
            <a:lvl3pPr>
              <a:defRPr sz="25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E5D08F6-EDAF-49E8-84A1-810DFABF2053}"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F7143B-AC28-4A9B-A633-F69893E6E4EB}" type="slidenum">
              <a:rPr lang="en-US" altLang="en-US"/>
              <a:pPr>
                <a:defRPr/>
              </a:pPr>
              <a:t>‹#›</a:t>
            </a:fld>
            <a:endParaRPr lang="en-US" altLang="en-US" dirty="0"/>
          </a:p>
        </p:txBody>
      </p:sp>
    </p:spTree>
    <p:extLst>
      <p:ext uri="{BB962C8B-B14F-4D97-AF65-F5344CB8AC3E}">
        <p14:creationId xmlns:p14="http://schemas.microsoft.com/office/powerpoint/2010/main" val="28090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2"/>
            <a:ext cx="5386917"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2"/>
            <a:ext cx="5389034" cy="639763"/>
          </a:xfrm>
        </p:spPr>
        <p:txBody>
          <a:bodyPr anchor="b"/>
          <a:lstStyle>
            <a:lvl1pPr marL="0" indent="0">
              <a:buNone/>
              <a:defRPr sz="3000" b="1"/>
            </a:lvl1pPr>
            <a:lvl2pPr marL="571500" indent="0">
              <a:buNone/>
              <a:defRPr sz="2500" b="1"/>
            </a:lvl2pPr>
            <a:lvl3pPr marL="1143000" indent="0">
              <a:buNone/>
              <a:defRPr sz="2250" b="1"/>
            </a:lvl3pPr>
            <a:lvl4pPr marL="1714500" indent="0">
              <a:buNone/>
              <a:defRPr sz="2000" b="1"/>
            </a:lvl4pPr>
            <a:lvl5pPr marL="2286000" indent="0">
              <a:buNone/>
              <a:defRPr sz="2000" b="1"/>
            </a:lvl5pPr>
            <a:lvl6pPr marL="2857500" indent="0">
              <a:buNone/>
              <a:defRPr sz="2000" b="1"/>
            </a:lvl6pPr>
            <a:lvl7pPr marL="3429000" indent="0">
              <a:buNone/>
              <a:defRPr sz="2000" b="1"/>
            </a:lvl7pPr>
            <a:lvl8pPr marL="4000500" indent="0">
              <a:buNone/>
              <a:defRPr sz="2000" b="1"/>
            </a:lvl8pPr>
            <a:lvl9pPr marL="45720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3000"/>
            </a:lvl1pPr>
            <a:lvl2pPr>
              <a:defRPr sz="2500"/>
            </a:lvl2pPr>
            <a:lvl3pPr>
              <a:defRPr sz="225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FD4F37F-02B7-4C8E-A023-8AE26239DCD5}"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166301-5AD2-43B5-8B35-E337531173E5}" type="slidenum">
              <a:rPr lang="en-US" altLang="en-US"/>
              <a:pPr>
                <a:defRPr/>
              </a:pPr>
              <a:t>‹#›</a:t>
            </a:fld>
            <a:endParaRPr lang="en-US" altLang="en-US" dirty="0"/>
          </a:p>
        </p:txBody>
      </p:sp>
    </p:spTree>
    <p:extLst>
      <p:ext uri="{BB962C8B-B14F-4D97-AF65-F5344CB8AC3E}">
        <p14:creationId xmlns:p14="http://schemas.microsoft.com/office/powerpoint/2010/main" val="384602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F1599A4-F8CB-48FE-B2B7-E7F0BEAA7770}"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020C6E-9A2B-4174-B950-66BF1C622E31}" type="slidenum">
              <a:rPr lang="en-US" altLang="en-US"/>
              <a:pPr>
                <a:defRPr/>
              </a:pPr>
              <a:t>‹#›</a:t>
            </a:fld>
            <a:endParaRPr lang="en-US" altLang="en-US" dirty="0"/>
          </a:p>
        </p:txBody>
      </p:sp>
    </p:spTree>
    <p:extLst>
      <p:ext uri="{BB962C8B-B14F-4D97-AF65-F5344CB8AC3E}">
        <p14:creationId xmlns:p14="http://schemas.microsoft.com/office/powerpoint/2010/main" val="318100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A07183-F200-478C-9E5A-888353B09B67}"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5524136-AB03-4F5A-BF52-D2746FB5D641}" type="slidenum">
              <a:rPr lang="en-US" altLang="en-US"/>
              <a:pPr>
                <a:defRPr/>
              </a:pPr>
              <a:t>‹#›</a:t>
            </a:fld>
            <a:endParaRPr lang="en-US" altLang="en-US" dirty="0"/>
          </a:p>
        </p:txBody>
      </p:sp>
    </p:spTree>
    <p:extLst>
      <p:ext uri="{BB962C8B-B14F-4D97-AF65-F5344CB8AC3E}">
        <p14:creationId xmlns:p14="http://schemas.microsoft.com/office/powerpoint/2010/main" val="275882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00596CE-4408-41FA-9800-D27FD44DB6A2}"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109692-1B5C-4329-A990-F9CAA57126F5}" type="slidenum">
              <a:rPr lang="en-US" altLang="en-US"/>
              <a:pPr>
                <a:defRPr/>
              </a:pPr>
              <a:t>‹#›</a:t>
            </a:fld>
            <a:endParaRPr lang="en-US" altLang="en-US" dirty="0"/>
          </a:p>
        </p:txBody>
      </p:sp>
    </p:spTree>
    <p:extLst>
      <p:ext uri="{BB962C8B-B14F-4D97-AF65-F5344CB8AC3E}">
        <p14:creationId xmlns:p14="http://schemas.microsoft.com/office/powerpoint/2010/main" val="233032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000"/>
            </a:lvl1pPr>
            <a:lvl2pPr marL="571500" indent="0">
              <a:buNone/>
              <a:defRPr sz="3500"/>
            </a:lvl2pPr>
            <a:lvl3pPr marL="1143000" indent="0">
              <a:buNone/>
              <a:defRPr sz="3000"/>
            </a:lvl3pPr>
            <a:lvl4pPr marL="1714500" indent="0">
              <a:buNone/>
              <a:defRPr sz="2500"/>
            </a:lvl4pPr>
            <a:lvl5pPr marL="2286000" indent="0">
              <a:buNone/>
              <a:defRPr sz="2500"/>
            </a:lvl5pPr>
            <a:lvl6pPr marL="2857500" indent="0">
              <a:buNone/>
              <a:defRPr sz="2500"/>
            </a:lvl6pPr>
            <a:lvl7pPr marL="3429000" indent="0">
              <a:buNone/>
              <a:defRPr sz="2500"/>
            </a:lvl7pPr>
            <a:lvl8pPr marL="4000500" indent="0">
              <a:buNone/>
              <a:defRPr sz="2500"/>
            </a:lvl8pPr>
            <a:lvl9pPr marL="4572000" indent="0">
              <a:buNone/>
              <a:defRPr sz="2500"/>
            </a:lvl9pPr>
          </a:lstStyle>
          <a:p>
            <a:pPr lvl="0"/>
            <a:endParaRPr lang="en-US" noProof="0" dirty="0"/>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750"/>
            </a:lvl1pPr>
            <a:lvl2pPr marL="571500" indent="0">
              <a:buNone/>
              <a:defRPr sz="1500"/>
            </a:lvl2pPr>
            <a:lvl3pPr marL="1143000" indent="0">
              <a:buNone/>
              <a:defRPr sz="1250"/>
            </a:lvl3pPr>
            <a:lvl4pPr marL="1714500" indent="0">
              <a:buNone/>
              <a:defRPr sz="1125"/>
            </a:lvl4pPr>
            <a:lvl5pPr marL="2286000" indent="0">
              <a:buNone/>
              <a:defRPr sz="1125"/>
            </a:lvl5pPr>
            <a:lvl6pPr marL="2857500" indent="0">
              <a:buNone/>
              <a:defRPr sz="1125"/>
            </a:lvl6pPr>
            <a:lvl7pPr marL="3429000" indent="0">
              <a:buNone/>
              <a:defRPr sz="1125"/>
            </a:lvl7pPr>
            <a:lvl8pPr marL="4000500" indent="0">
              <a:buNone/>
              <a:defRPr sz="1125"/>
            </a:lvl8pPr>
            <a:lvl9pPr marL="4572000" indent="0">
              <a:buNone/>
              <a:defRPr sz="112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8228DD-992C-44D5-ACDD-F67875EC6638}"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761E83-D2C4-46CA-8EA0-0F835259B7E0}" type="slidenum">
              <a:rPr lang="en-US" altLang="en-US"/>
              <a:pPr>
                <a:defRPr/>
              </a:pPr>
              <a:t>‹#›</a:t>
            </a:fld>
            <a:endParaRPr lang="en-US" altLang="en-US" dirty="0"/>
          </a:p>
        </p:txBody>
      </p:sp>
    </p:spTree>
    <p:extLst>
      <p:ext uri="{BB962C8B-B14F-4D97-AF65-F5344CB8AC3E}">
        <p14:creationId xmlns:p14="http://schemas.microsoft.com/office/powerpoint/2010/main" val="234893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477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8794" y="273844"/>
            <a:ext cx="10974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8794" y="1599406"/>
            <a:ext cx="10974413" cy="452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8794" y="6355954"/>
            <a:ext cx="2846413" cy="365125"/>
          </a:xfrm>
          <a:prstGeom prst="rect">
            <a:avLst/>
          </a:prstGeom>
        </p:spPr>
        <p:txBody>
          <a:bodyPr vert="horz" lIns="91440" tIns="45720" rIns="91440" bIns="45720" rtlCol="0" anchor="ctr"/>
          <a:lstStyle>
            <a:lvl1pPr algn="l" eaLnBrk="1" fontAlgn="auto" hangingPunct="1">
              <a:spcBef>
                <a:spcPts val="0"/>
              </a:spcBef>
              <a:spcAft>
                <a:spcPts val="0"/>
              </a:spcAft>
              <a:defRPr sz="1500" b="0" baseline="0">
                <a:solidFill>
                  <a:schemeClr val="tx1">
                    <a:tint val="75000"/>
                  </a:schemeClr>
                </a:solidFill>
                <a:latin typeface="+mn-lt"/>
                <a:cs typeface="+mn-cs"/>
              </a:defRPr>
            </a:lvl1pPr>
          </a:lstStyle>
          <a:p>
            <a:pPr>
              <a:defRPr/>
            </a:pPr>
            <a:fld id="{642B5063-99B9-4421-91D1-9FF75B4543C0}"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3"/>
          </p:nvPr>
        </p:nvSpPr>
        <p:spPr>
          <a:xfrm>
            <a:off x="4164794" y="6355954"/>
            <a:ext cx="3862413" cy="365125"/>
          </a:xfrm>
          <a:prstGeom prst="rect">
            <a:avLst/>
          </a:prstGeom>
        </p:spPr>
        <p:txBody>
          <a:bodyPr vert="horz" lIns="91440" tIns="45720" rIns="91440" bIns="45720" rtlCol="0" anchor="ctr"/>
          <a:lstStyle>
            <a:lvl1pPr algn="ctr" eaLnBrk="1" fontAlgn="auto" hangingPunct="1">
              <a:spcBef>
                <a:spcPts val="0"/>
              </a:spcBef>
              <a:spcAft>
                <a:spcPts val="0"/>
              </a:spcAft>
              <a:defRPr sz="1500" b="0" baseline="0">
                <a:solidFill>
                  <a:schemeClr val="tx1">
                    <a:tint val="75000"/>
                  </a:schemeClr>
                </a:solidFill>
                <a:latin typeface="+mn-lt"/>
                <a:cs typeface="+mn-cs"/>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4"/>
          </p:nvPr>
        </p:nvSpPr>
        <p:spPr>
          <a:xfrm>
            <a:off x="8736794" y="6355954"/>
            <a:ext cx="28464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b="0" baseline="0" smtClean="0">
                <a:solidFill>
                  <a:srgbClr val="FFFFFF"/>
                </a:solidFill>
                <a:latin typeface="Verdana" panose="020B0604030504040204" pitchFamily="34" charset="0"/>
              </a:defRPr>
            </a:lvl1pPr>
          </a:lstStyle>
          <a:p>
            <a:pPr fontAlgn="base">
              <a:spcBef>
                <a:spcPct val="0"/>
              </a:spcBef>
              <a:spcAft>
                <a:spcPct val="0"/>
              </a:spcAft>
              <a:defRPr/>
            </a:pPr>
            <a:fld id="{65B32781-1175-4F5B-9F09-CC409BA995AA}"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5354661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p:titleStyle>
    <p:bodyStyle>
      <a:lvl1pPr marL="428625" indent="-42862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28688" indent="-357188"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28750" indent="-2857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20002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717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43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4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6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7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7477E"/>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xmlns="" id="{F0DF2F23-691E-4057-8DD9-92CD92D5DE19}"/>
              </a:ext>
            </a:extLst>
          </p:cNvPr>
          <p:cNvSpPr>
            <a:spLocks noGrp="1"/>
          </p:cNvSpPr>
          <p:nvPr>
            <p:ph type="title"/>
          </p:nvPr>
        </p:nvSpPr>
        <p:spPr bwMode="auto">
          <a:xfrm>
            <a:off x="608013" y="274638"/>
            <a:ext cx="10975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Text Placeholder 2">
            <a:extLst>
              <a:ext uri="{FF2B5EF4-FFF2-40B4-BE49-F238E27FC236}">
                <a16:creationId xmlns:a16="http://schemas.microsoft.com/office/drawing/2014/main" xmlns="" id="{347BA539-4399-4224-B1DD-FF4E173C16E2}"/>
              </a:ext>
            </a:extLst>
          </p:cNvPr>
          <p:cNvSpPr>
            <a:spLocks noGrp="1"/>
          </p:cNvSpPr>
          <p:nvPr>
            <p:ph type="body" idx="1"/>
          </p:nvPr>
        </p:nvSpPr>
        <p:spPr bwMode="auto">
          <a:xfrm>
            <a:off x="608013" y="1598613"/>
            <a:ext cx="109759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76CBF20-8D55-4E20-B6D4-59DB7067D126}"/>
              </a:ext>
            </a:extLst>
          </p:cNvPr>
          <p:cNvSpPr>
            <a:spLocks noGrp="1"/>
          </p:cNvSpPr>
          <p:nvPr>
            <p:ph type="dt" sz="half" idx="2"/>
          </p:nvPr>
        </p:nvSpPr>
        <p:spPr>
          <a:xfrm>
            <a:off x="608013" y="6356350"/>
            <a:ext cx="2847975" cy="365125"/>
          </a:xfrm>
          <a:prstGeom prst="rect">
            <a:avLst/>
          </a:prstGeom>
        </p:spPr>
        <p:txBody>
          <a:bodyPr vert="horz" lIns="91440" tIns="45720" rIns="91440" bIns="45720" rtlCol="0" anchor="ctr"/>
          <a:lstStyle>
            <a:lvl1pPr algn="l" eaLnBrk="1" fontAlgn="auto" hangingPunct="1">
              <a:spcBef>
                <a:spcPts val="0"/>
              </a:spcBef>
              <a:spcAft>
                <a:spcPts val="0"/>
              </a:spcAft>
              <a:defRPr sz="1500" b="0" baseline="0">
                <a:solidFill>
                  <a:prstClr val="white">
                    <a:tint val="75000"/>
                  </a:prstClr>
                </a:solidFill>
                <a:latin typeface="+mn-lt"/>
                <a:cs typeface="+mn-cs"/>
              </a:defRPr>
            </a:lvl1pPr>
          </a:lstStyle>
          <a:p>
            <a:pPr>
              <a:defRPr/>
            </a:pPr>
            <a:fld id="{09E7BDBA-0BA3-4E62-8140-782702706BB7}" type="datetimeFigureOut">
              <a:rPr lang="en-US"/>
              <a:pPr>
                <a:defRPr/>
              </a:pPr>
              <a:t>9/18/2019</a:t>
            </a:fld>
            <a:endParaRPr lang="en-US" dirty="0"/>
          </a:p>
        </p:txBody>
      </p:sp>
      <p:sp>
        <p:nvSpPr>
          <p:cNvPr id="5" name="Footer Placeholder 4">
            <a:extLst>
              <a:ext uri="{FF2B5EF4-FFF2-40B4-BE49-F238E27FC236}">
                <a16:creationId xmlns:a16="http://schemas.microsoft.com/office/drawing/2014/main" xmlns="" id="{C80F9D45-22B8-40D0-A314-9B4A5FA758AC}"/>
              </a:ext>
            </a:extLst>
          </p:cNvPr>
          <p:cNvSpPr>
            <a:spLocks noGrp="1"/>
          </p:cNvSpPr>
          <p:nvPr>
            <p:ph type="ftr" sz="quarter" idx="3"/>
          </p:nvPr>
        </p:nvSpPr>
        <p:spPr>
          <a:xfrm>
            <a:off x="4164013" y="6356350"/>
            <a:ext cx="3863975" cy="365125"/>
          </a:xfrm>
          <a:prstGeom prst="rect">
            <a:avLst/>
          </a:prstGeom>
        </p:spPr>
        <p:txBody>
          <a:bodyPr vert="horz" lIns="91440" tIns="45720" rIns="91440" bIns="45720" rtlCol="0" anchor="ctr"/>
          <a:lstStyle>
            <a:lvl1pPr algn="ctr" eaLnBrk="1" fontAlgn="auto" hangingPunct="1">
              <a:spcBef>
                <a:spcPts val="0"/>
              </a:spcBef>
              <a:spcAft>
                <a:spcPts val="0"/>
              </a:spcAft>
              <a:defRPr sz="1500" b="0" baseline="0" dirty="0">
                <a:solidFill>
                  <a:prstClr val="white">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32B5091-AB33-4D98-B2EE-5E4EC57D7E3B}"/>
              </a:ext>
            </a:extLst>
          </p:cNvPr>
          <p:cNvSpPr>
            <a:spLocks noGrp="1"/>
          </p:cNvSpPr>
          <p:nvPr>
            <p:ph type="sldNum" sz="quarter" idx="4"/>
          </p:nvPr>
        </p:nvSpPr>
        <p:spPr>
          <a:xfrm>
            <a:off x="8736013" y="6356350"/>
            <a:ext cx="2847975" cy="365125"/>
          </a:xfrm>
          <a:prstGeom prst="rect">
            <a:avLst/>
          </a:prstGeom>
        </p:spPr>
        <p:txBody>
          <a:bodyPr vert="horz" wrap="square" lIns="91440" tIns="45720" rIns="91440" bIns="45720" numCol="1" anchor="ctr" anchorCtr="0" compatLnSpc="1">
            <a:prstTxWarp prst="textNoShape">
              <a:avLst/>
            </a:prstTxWarp>
          </a:bodyPr>
          <a:lstStyle>
            <a:lvl1pPr algn="r">
              <a:defRPr sz="1500">
                <a:solidFill>
                  <a:srgbClr val="FFFFFF"/>
                </a:solidFill>
                <a:latin typeface="Verdana" panose="020B0604030504040204" pitchFamily="34" charset="0"/>
              </a:defRPr>
            </a:lvl1pPr>
          </a:lstStyle>
          <a:p>
            <a:fld id="{E8BCAEE8-409D-417B-A2AE-6B6D7ED4EE3F}" type="slidenum">
              <a:rPr lang="en-US" altLang="en-US"/>
              <a:pPr/>
              <a:t>‹#›</a:t>
            </a:fld>
            <a:endParaRPr lang="en-US" altLang="en-US"/>
          </a:p>
        </p:txBody>
      </p:sp>
    </p:spTree>
    <p:extLst>
      <p:ext uri="{BB962C8B-B14F-4D97-AF65-F5344CB8AC3E}">
        <p14:creationId xmlns:p14="http://schemas.microsoft.com/office/powerpoint/2010/main" val="7733140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p:titleStyle>
    <p:bodyStyle>
      <a:lvl1pPr marL="428625" indent="-42862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28688" indent="-357188"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28750" indent="-2857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20002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717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43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4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6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7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7477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8794" y="273844"/>
            <a:ext cx="10974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8794" y="1599406"/>
            <a:ext cx="10974413" cy="452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8794" y="6355954"/>
            <a:ext cx="2846413" cy="365125"/>
          </a:xfrm>
          <a:prstGeom prst="rect">
            <a:avLst/>
          </a:prstGeom>
        </p:spPr>
        <p:txBody>
          <a:bodyPr vert="horz" lIns="91440" tIns="45720" rIns="91440" bIns="45720" rtlCol="0" anchor="ctr"/>
          <a:lstStyle>
            <a:lvl1pPr algn="l" fontAlgn="auto">
              <a:spcBef>
                <a:spcPts val="0"/>
              </a:spcBef>
              <a:spcAft>
                <a:spcPts val="0"/>
              </a:spcAft>
              <a:defRPr sz="1500" b="0" baseline="0">
                <a:solidFill>
                  <a:schemeClr val="tx1">
                    <a:tint val="75000"/>
                  </a:schemeClr>
                </a:solidFill>
                <a:latin typeface="+mn-lt"/>
                <a:cs typeface="+mn-cs"/>
              </a:defRPr>
            </a:lvl1pPr>
          </a:lstStyle>
          <a:p>
            <a:pPr>
              <a:defRPr/>
            </a:pPr>
            <a:fld id="{CA542986-8A6F-4DED-B39D-7E0E9DDD6585}" type="datetimeFigureOut">
              <a:rPr lang="en-US">
                <a:solidFill>
                  <a:prstClr val="white">
                    <a:tint val="75000"/>
                  </a:prstClr>
                </a:solidFill>
              </a:rPr>
              <a:pPr>
                <a:defRPr/>
              </a:pPr>
              <a:t>9/18/2019</a:t>
            </a:fld>
            <a:endParaRPr lang="en-US" dirty="0">
              <a:solidFill>
                <a:prstClr val="white">
                  <a:tint val="75000"/>
                </a:prstClr>
              </a:solidFill>
            </a:endParaRPr>
          </a:p>
        </p:txBody>
      </p:sp>
      <p:sp>
        <p:nvSpPr>
          <p:cNvPr id="5" name="Footer Placeholder 4"/>
          <p:cNvSpPr>
            <a:spLocks noGrp="1"/>
          </p:cNvSpPr>
          <p:nvPr>
            <p:ph type="ftr" sz="quarter" idx="3"/>
          </p:nvPr>
        </p:nvSpPr>
        <p:spPr>
          <a:xfrm>
            <a:off x="4164794" y="6355954"/>
            <a:ext cx="3862413" cy="365125"/>
          </a:xfrm>
          <a:prstGeom prst="rect">
            <a:avLst/>
          </a:prstGeom>
        </p:spPr>
        <p:txBody>
          <a:bodyPr vert="horz" lIns="91440" tIns="45720" rIns="91440" bIns="45720" rtlCol="0" anchor="ctr"/>
          <a:lstStyle>
            <a:lvl1pPr algn="ctr" fontAlgn="auto">
              <a:spcBef>
                <a:spcPts val="0"/>
              </a:spcBef>
              <a:spcAft>
                <a:spcPts val="0"/>
              </a:spcAft>
              <a:defRPr sz="1500" b="0" baseline="0">
                <a:solidFill>
                  <a:schemeClr val="tx1">
                    <a:tint val="75000"/>
                  </a:schemeClr>
                </a:solidFill>
                <a:latin typeface="+mn-lt"/>
                <a:cs typeface="+mn-cs"/>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4"/>
          </p:nvPr>
        </p:nvSpPr>
        <p:spPr>
          <a:xfrm>
            <a:off x="8736794" y="6355954"/>
            <a:ext cx="2846413" cy="365125"/>
          </a:xfrm>
          <a:prstGeom prst="rect">
            <a:avLst/>
          </a:prstGeom>
        </p:spPr>
        <p:txBody>
          <a:bodyPr vert="horz" wrap="square" lIns="91440" tIns="45720" rIns="91440" bIns="45720" numCol="1" anchor="ctr" anchorCtr="0" compatLnSpc="1">
            <a:prstTxWarp prst="textNoShape">
              <a:avLst/>
            </a:prstTxWarp>
          </a:bodyPr>
          <a:lstStyle>
            <a:lvl1pPr algn="r">
              <a:defRPr sz="1500" b="0" baseline="0">
                <a:solidFill>
                  <a:srgbClr val="FFFFFF"/>
                </a:solidFill>
                <a:latin typeface="Verdana" panose="020B0604030504040204" pitchFamily="34" charset="0"/>
              </a:defRPr>
            </a:lvl1pPr>
          </a:lstStyle>
          <a:p>
            <a:pPr fontAlgn="base">
              <a:spcBef>
                <a:spcPct val="0"/>
              </a:spcBef>
              <a:spcAft>
                <a:spcPct val="0"/>
              </a:spcAft>
            </a:pPr>
            <a:fld id="{9DCC1293-DAFD-4F07-9E48-8DC65E00DAD5}" type="slidenum">
              <a:rPr lang="en-US" altLang="en-US" smtClean="0">
                <a:cs typeface="Arial" panose="020B0604020202020204" pitchFamily="34" charset="0"/>
              </a:rPr>
              <a:pPr fontAlgn="base">
                <a:spcBef>
                  <a:spcPct val="0"/>
                </a:spcBef>
                <a:spcAft>
                  <a:spcPct val="0"/>
                </a:spcAft>
              </a:pPr>
              <a:t>‹#›</a:t>
            </a:fld>
            <a:endParaRPr lang="en-US" altLang="en-US" dirty="0">
              <a:cs typeface="Arial" panose="020B0604020202020204" pitchFamily="34" charset="0"/>
            </a:endParaRPr>
          </a:p>
        </p:txBody>
      </p:sp>
    </p:spTree>
    <p:extLst>
      <p:ext uri="{BB962C8B-B14F-4D97-AF65-F5344CB8AC3E}">
        <p14:creationId xmlns:p14="http://schemas.microsoft.com/office/powerpoint/2010/main" val="181265403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fade/>
  </p:transition>
  <p:txStyles>
    <p:title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p:titleStyle>
    <p:bodyStyle>
      <a:lvl1pPr marL="428625" indent="-428625"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1pPr>
      <a:lvl2pPr marL="928688" indent="-357188"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mn-ea"/>
          <a:cs typeface="+mn-cs"/>
        </a:defRPr>
      </a:lvl2pPr>
      <a:lvl3pPr marL="1428750" indent="-285750"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3pPr>
      <a:lvl4pPr marL="20002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4pPr>
      <a:lvl5pPr marL="2571750" indent="-285750" algn="l"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5pPr>
      <a:lvl6pPr marL="3143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14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862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57750" indent="-285750" algn="l" defTabSz="114300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3000" rtl="0" eaLnBrk="1" latinLnBrk="0" hangingPunct="1">
        <a:defRPr sz="2250" kern="1200">
          <a:solidFill>
            <a:schemeClr val="tx1"/>
          </a:solidFill>
          <a:latin typeface="+mn-lt"/>
          <a:ea typeface="+mn-ea"/>
          <a:cs typeface="+mn-cs"/>
        </a:defRPr>
      </a:lvl1pPr>
      <a:lvl2pPr marL="571500" algn="l" defTabSz="1143000" rtl="0" eaLnBrk="1" latinLnBrk="0" hangingPunct="1">
        <a:defRPr sz="2250" kern="1200">
          <a:solidFill>
            <a:schemeClr val="tx1"/>
          </a:solidFill>
          <a:latin typeface="+mn-lt"/>
          <a:ea typeface="+mn-ea"/>
          <a:cs typeface="+mn-cs"/>
        </a:defRPr>
      </a:lvl2pPr>
      <a:lvl3pPr marL="1143000" algn="l" defTabSz="1143000" rtl="0" eaLnBrk="1" latinLnBrk="0" hangingPunct="1">
        <a:defRPr sz="2250" kern="1200">
          <a:solidFill>
            <a:schemeClr val="tx1"/>
          </a:solidFill>
          <a:latin typeface="+mn-lt"/>
          <a:ea typeface="+mn-ea"/>
          <a:cs typeface="+mn-cs"/>
        </a:defRPr>
      </a:lvl3pPr>
      <a:lvl4pPr marL="1714500" algn="l" defTabSz="1143000" rtl="0" eaLnBrk="1" latinLnBrk="0" hangingPunct="1">
        <a:defRPr sz="2250" kern="1200">
          <a:solidFill>
            <a:schemeClr val="tx1"/>
          </a:solidFill>
          <a:latin typeface="+mn-lt"/>
          <a:ea typeface="+mn-ea"/>
          <a:cs typeface="+mn-cs"/>
        </a:defRPr>
      </a:lvl4pPr>
      <a:lvl5pPr marL="2286000" algn="l" defTabSz="1143000" rtl="0" eaLnBrk="1" latinLnBrk="0" hangingPunct="1">
        <a:defRPr sz="2250" kern="1200">
          <a:solidFill>
            <a:schemeClr val="tx1"/>
          </a:solidFill>
          <a:latin typeface="+mn-lt"/>
          <a:ea typeface="+mn-ea"/>
          <a:cs typeface="+mn-cs"/>
        </a:defRPr>
      </a:lvl5pPr>
      <a:lvl6pPr marL="2857500" algn="l" defTabSz="1143000" rtl="0" eaLnBrk="1" latinLnBrk="0" hangingPunct="1">
        <a:defRPr sz="2250" kern="1200">
          <a:solidFill>
            <a:schemeClr val="tx1"/>
          </a:solidFill>
          <a:latin typeface="+mn-lt"/>
          <a:ea typeface="+mn-ea"/>
          <a:cs typeface="+mn-cs"/>
        </a:defRPr>
      </a:lvl6pPr>
      <a:lvl7pPr marL="3429000" algn="l" defTabSz="1143000" rtl="0" eaLnBrk="1" latinLnBrk="0" hangingPunct="1">
        <a:defRPr sz="2250" kern="1200">
          <a:solidFill>
            <a:schemeClr val="tx1"/>
          </a:solidFill>
          <a:latin typeface="+mn-lt"/>
          <a:ea typeface="+mn-ea"/>
          <a:cs typeface="+mn-cs"/>
        </a:defRPr>
      </a:lvl7pPr>
      <a:lvl8pPr marL="4000500" algn="l" defTabSz="1143000" rtl="0" eaLnBrk="1" latinLnBrk="0" hangingPunct="1">
        <a:defRPr sz="2250" kern="1200">
          <a:solidFill>
            <a:schemeClr val="tx1"/>
          </a:solidFill>
          <a:latin typeface="+mn-lt"/>
          <a:ea typeface="+mn-ea"/>
          <a:cs typeface="+mn-cs"/>
        </a:defRPr>
      </a:lvl8pPr>
      <a:lvl9pPr marL="4572000" algn="l" defTabSz="1143000" rtl="0" eaLnBrk="1" latinLnBrk="0" hangingPunct="1">
        <a:defRPr sz="2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xmlns="" id="{59548500-2917-4EA9-963C-910D12D9F6CB}"/>
              </a:ext>
            </a:extLst>
          </p:cNvPr>
          <p:cNvSpPr>
            <a:spLocks noGrp="1"/>
          </p:cNvSpPr>
          <p:nvPr>
            <p:ph type="body" idx="1"/>
          </p:nvPr>
        </p:nvSpPr>
        <p:spPr>
          <a:xfrm>
            <a:off x="2272679" y="5090375"/>
            <a:ext cx="8005763" cy="1384300"/>
          </a:xfrm>
        </p:spPr>
        <p:txBody>
          <a:bodyPr/>
          <a:lstStyle/>
          <a:p>
            <a:pPr>
              <a:buFont typeface="Arial" panose="020B0604020202020204" pitchFamily="34" charset="0"/>
              <a:buNone/>
              <a:defRPr/>
            </a:pPr>
            <a:r>
              <a:rPr lang="en-US" altLang="en-US" sz="5625" b="1" dirty="0">
                <a:latin typeface="Times New Roman" panose="02020603050405020304" pitchFamily="18" charset="0"/>
              </a:rPr>
              <a:t>Deferred Sales Trust</a:t>
            </a:r>
            <a:r>
              <a:rPr lang="en-US" altLang="en-US" sz="6000" b="1" baseline="30000" dirty="0">
                <a:solidFill>
                  <a:prstClr val="white"/>
                </a:solidFill>
                <a:latin typeface="Times New Roman" panose="02020603050405020304" pitchFamily="18" charset="0"/>
                <a:cs typeface="Times New Roman" panose="02020603050405020304" pitchFamily="18" charset="0"/>
              </a:rPr>
              <a:t>™</a:t>
            </a:r>
            <a:endParaRPr lang="en-US" altLang="en-US" sz="4400" b="1" baseline="30000" dirty="0">
              <a:latin typeface="Times New Roman" panose="02020603050405020304" pitchFamily="18" charset="0"/>
              <a:cs typeface="Times New Roman" panose="02020603050405020304" pitchFamily="18" charset="0"/>
            </a:endParaRPr>
          </a:p>
        </p:txBody>
      </p:sp>
      <p:pic>
        <p:nvPicPr>
          <p:cNvPr id="63491" name="Picture 6" descr="Skyscraper">
            <a:extLst>
              <a:ext uri="{FF2B5EF4-FFF2-40B4-BE49-F238E27FC236}">
                <a16:creationId xmlns:a16="http://schemas.microsoft.com/office/drawing/2014/main" xmlns="" id="{53F0045C-6E42-4A1C-8FAF-FE62B5753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12001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00610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300"/>
                                  </p:stCondLst>
                                  <p:iterate type="lt">
                                    <p:tmPct val="0"/>
                                  </p:iterate>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100">
                                          <p:stCondLst>
                                            <p:cond delay="0"/>
                                          </p:stCondLst>
                                        </p:cTn>
                                        <p:tgtEl>
                                          <p:spTgt spid="37891">
                                            <p:txEl>
                                              <p:pRg st="0" end="0"/>
                                            </p:txEl>
                                          </p:spTgt>
                                        </p:tgtEl>
                                      </p:cBhvr>
                                    </p:animEffect>
                                    <p:anim calcmode="lin" valueType="num">
                                      <p:cBhvr>
                                        <p:cTn id="8" dur="2100" fill="hold">
                                          <p:stCondLst>
                                            <p:cond delay="0"/>
                                          </p:stCondLst>
                                        </p:cTn>
                                        <p:tgtEl>
                                          <p:spTgt spid="37891">
                                            <p:txEl>
                                              <p:pRg st="0" end="0"/>
                                            </p:txEl>
                                          </p:spTgt>
                                        </p:tgtEl>
                                        <p:attrNameLst>
                                          <p:attrName>ppt_x</p:attrName>
                                        </p:attrNameLst>
                                      </p:cBhvr>
                                      <p:tavLst>
                                        <p:tav tm="0">
                                          <p:val>
                                            <p:strVal val="#ppt_x-.1"/>
                                          </p:val>
                                        </p:tav>
                                        <p:tav tm="100000">
                                          <p:val>
                                            <p:strVal val="#ppt_x"/>
                                          </p:val>
                                        </p:tav>
                                      </p:tavLst>
                                    </p:anim>
                                    <p:anim calcmode="lin" valueType="num">
                                      <p:cBhvr>
                                        <p:cTn id="9" dur="2100" fill="hold">
                                          <p:stCondLst>
                                            <p:cond delay="0"/>
                                          </p:stCondLst>
                                        </p:cTn>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AE8DB-578C-42D6-9A79-DF1E8BBA3FEE}"/>
              </a:ext>
            </a:extLst>
          </p:cNvPr>
          <p:cNvSpPr>
            <a:spLocks noGrp="1"/>
          </p:cNvSpPr>
          <p:nvPr>
            <p:ph type="title"/>
          </p:nvPr>
        </p:nvSpPr>
        <p:spPr>
          <a:xfrm>
            <a:off x="608794" y="273844"/>
            <a:ext cx="10974413" cy="1143000"/>
          </a:xfrm>
        </p:spPr>
        <p:txBody>
          <a:bodyPr/>
          <a:lstStyle/>
          <a:p>
            <a:r>
              <a:rPr lang="en-US" dirty="0"/>
              <a:t>Deferred Sales Trust</a:t>
            </a:r>
            <a:r>
              <a:rPr lang="en-US" sz="6000" dirty="0"/>
              <a:t>™ </a:t>
            </a:r>
            <a:endParaRPr lang="en-US" dirty="0"/>
          </a:p>
        </p:txBody>
      </p:sp>
      <p:sp>
        <p:nvSpPr>
          <p:cNvPr id="4" name="Rectangle 3">
            <a:extLst>
              <a:ext uri="{FF2B5EF4-FFF2-40B4-BE49-F238E27FC236}">
                <a16:creationId xmlns:a16="http://schemas.microsoft.com/office/drawing/2014/main" xmlns="" id="{7443521D-980E-4168-80D5-E1C942BEF714}"/>
              </a:ext>
            </a:extLst>
          </p:cNvPr>
          <p:cNvSpPr/>
          <p:nvPr/>
        </p:nvSpPr>
        <p:spPr>
          <a:xfrm>
            <a:off x="1679225" y="4504513"/>
            <a:ext cx="2512973"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DST Funds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Verdana"/>
              </a:rPr>
              <a:t>$20 M</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5" name="Rectangle 4">
            <a:extLst>
              <a:ext uri="{FF2B5EF4-FFF2-40B4-BE49-F238E27FC236}">
                <a16:creationId xmlns:a16="http://schemas.microsoft.com/office/drawing/2014/main" xmlns="" id="{777FDFA6-0CCF-4F61-95C4-EDB8F3A0BD69}"/>
              </a:ext>
            </a:extLst>
          </p:cNvPr>
          <p:cNvSpPr/>
          <p:nvPr/>
        </p:nvSpPr>
        <p:spPr>
          <a:xfrm>
            <a:off x="1075205" y="2492748"/>
            <a:ext cx="2514600" cy="1143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Deferred Sales Trust™ (DST)</a:t>
            </a:r>
          </a:p>
        </p:txBody>
      </p:sp>
      <p:sp>
        <p:nvSpPr>
          <p:cNvPr id="7" name="Rectangle 6">
            <a:extLst>
              <a:ext uri="{FF2B5EF4-FFF2-40B4-BE49-F238E27FC236}">
                <a16:creationId xmlns:a16="http://schemas.microsoft.com/office/drawing/2014/main" xmlns="" id="{3D6E07C6-9B25-4B22-8CF9-BC9DDBAC6CD7}"/>
              </a:ext>
            </a:extLst>
          </p:cNvPr>
          <p:cNvSpPr/>
          <p:nvPr/>
        </p:nvSpPr>
        <p:spPr>
          <a:xfrm>
            <a:off x="7925563" y="1733516"/>
            <a:ext cx="2514600" cy="10472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$5 Million DB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ILIT Formed</a:t>
            </a:r>
          </a:p>
        </p:txBody>
      </p:sp>
      <p:sp>
        <p:nvSpPr>
          <p:cNvPr id="11" name="TextBox 10">
            <a:extLst>
              <a:ext uri="{FF2B5EF4-FFF2-40B4-BE49-F238E27FC236}">
                <a16:creationId xmlns:a16="http://schemas.microsoft.com/office/drawing/2014/main" xmlns="" id="{FCED53FA-6A2D-4C10-AB2F-5074D3F55F5D}"/>
              </a:ext>
            </a:extLst>
          </p:cNvPr>
          <p:cNvSpPr txBox="1"/>
          <p:nvPr/>
        </p:nvSpPr>
        <p:spPr>
          <a:xfrm>
            <a:off x="5968651" y="3006760"/>
            <a:ext cx="170079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Verdana"/>
                <a:ea typeface="+mn-ea"/>
                <a:cs typeface="+mn-cs"/>
              </a:rPr>
              <a:t>The DST contributes $200K per year</a:t>
            </a:r>
            <a:r>
              <a:rPr kumimoji="0" lang="en-US" sz="1500" b="0" i="0" u="none" strike="noStrike" kern="1200" cap="none" spc="0" normalizeH="0" noProof="0" dirty="0">
                <a:ln>
                  <a:noFill/>
                </a:ln>
                <a:solidFill>
                  <a:prstClr val="white"/>
                </a:solidFill>
                <a:effectLst/>
                <a:uLnTx/>
                <a:uFillTx/>
                <a:latin typeface="Verdana"/>
                <a:ea typeface="+mn-ea"/>
                <a:cs typeface="+mn-cs"/>
              </a:rPr>
              <a:t> in premium</a:t>
            </a:r>
            <a:endParaRPr kumimoji="0" lang="en-US" sz="1500" b="0" i="0" u="none" strike="noStrike" kern="1200" cap="none" spc="0" normalizeH="0" baseline="0" noProof="0" dirty="0">
              <a:ln>
                <a:noFill/>
              </a:ln>
              <a:solidFill>
                <a:prstClr val="white"/>
              </a:solidFill>
              <a:effectLst/>
              <a:uLnTx/>
              <a:uFillTx/>
              <a:latin typeface="Verdana"/>
              <a:ea typeface="+mn-ea"/>
              <a:cs typeface="+mn-cs"/>
            </a:endParaRPr>
          </a:p>
        </p:txBody>
      </p:sp>
      <p:cxnSp>
        <p:nvCxnSpPr>
          <p:cNvPr id="30" name="Straight Arrow Connector 29">
            <a:extLst>
              <a:ext uri="{FF2B5EF4-FFF2-40B4-BE49-F238E27FC236}">
                <a16:creationId xmlns:a16="http://schemas.microsoft.com/office/drawing/2014/main" xmlns="" id="{056B85CB-A6F2-49B8-958E-F4D907714AC6}"/>
              </a:ext>
            </a:extLst>
          </p:cNvPr>
          <p:cNvCxnSpPr>
            <a:cxnSpLocks/>
          </p:cNvCxnSpPr>
          <p:nvPr/>
        </p:nvCxnSpPr>
        <p:spPr>
          <a:xfrm>
            <a:off x="2332505" y="3655521"/>
            <a:ext cx="498377" cy="82921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Straight Arrow Connector 12">
            <a:extLst>
              <a:ext uri="{FF2B5EF4-FFF2-40B4-BE49-F238E27FC236}">
                <a16:creationId xmlns:a16="http://schemas.microsoft.com/office/drawing/2014/main" xmlns="" id="{89330EB8-6CC8-4219-8780-AE1742EC1D16}"/>
              </a:ext>
            </a:extLst>
          </p:cNvPr>
          <p:cNvCxnSpPr>
            <a:cxnSpLocks/>
            <a:endCxn id="7" idx="1"/>
          </p:cNvCxnSpPr>
          <p:nvPr/>
        </p:nvCxnSpPr>
        <p:spPr>
          <a:xfrm flipV="1">
            <a:off x="4168698" y="2257147"/>
            <a:ext cx="3756865" cy="2227594"/>
          </a:xfrm>
          <a:prstGeom prst="straightConnector1">
            <a:avLst/>
          </a:prstGeom>
          <a:ln>
            <a:solidFill>
              <a:schemeClr val="accent6">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17" name="TextBox 16">
            <a:extLst>
              <a:ext uri="{FF2B5EF4-FFF2-40B4-BE49-F238E27FC236}">
                <a16:creationId xmlns:a16="http://schemas.microsoft.com/office/drawing/2014/main" xmlns="" id="{BBA2B72E-9399-4CDC-A669-31B54760F1BB}"/>
              </a:ext>
            </a:extLst>
          </p:cNvPr>
          <p:cNvSpPr txBox="1"/>
          <p:nvPr/>
        </p:nvSpPr>
        <p:spPr>
          <a:xfrm rot="19681504">
            <a:off x="4583221" y="3473477"/>
            <a:ext cx="11162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Verdana"/>
                <a:ea typeface="+mn-ea"/>
                <a:cs typeface="+mn-cs"/>
              </a:rPr>
              <a:t>$200 K</a:t>
            </a:r>
          </a:p>
        </p:txBody>
      </p:sp>
      <p:sp>
        <p:nvSpPr>
          <p:cNvPr id="27" name="Rectangle 26">
            <a:extLst>
              <a:ext uri="{FF2B5EF4-FFF2-40B4-BE49-F238E27FC236}">
                <a16:creationId xmlns:a16="http://schemas.microsoft.com/office/drawing/2014/main" xmlns="" id="{178EE383-E145-4760-837B-831C3A0E9010}"/>
              </a:ext>
            </a:extLst>
          </p:cNvPr>
          <p:cNvSpPr/>
          <p:nvPr/>
        </p:nvSpPr>
        <p:spPr>
          <a:xfrm>
            <a:off x="608793" y="1281894"/>
            <a:ext cx="4653838" cy="523220"/>
          </a:xfrm>
          <a:prstGeom prst="rect">
            <a:avLst/>
          </a:prstGeom>
        </p:spPr>
        <p:txBody>
          <a:bodyPr wrap="none">
            <a:spAutoFit/>
          </a:bodyPr>
          <a:lstStyle/>
          <a:p>
            <a:pPr lvl="0">
              <a:defRPr/>
            </a:pPr>
            <a:r>
              <a:rPr lang="en-US" sz="2800" b="1" dirty="0">
                <a:solidFill>
                  <a:prstClr val="white"/>
                </a:solidFill>
              </a:rPr>
              <a:t>DST INSURANCE SALE</a:t>
            </a:r>
          </a:p>
        </p:txBody>
      </p:sp>
      <p:sp>
        <p:nvSpPr>
          <p:cNvPr id="33" name="TextBox 32">
            <a:extLst>
              <a:ext uri="{FF2B5EF4-FFF2-40B4-BE49-F238E27FC236}">
                <a16:creationId xmlns:a16="http://schemas.microsoft.com/office/drawing/2014/main" xmlns="" id="{84F514B3-5E92-4D27-9208-E2087B0B6809}"/>
              </a:ext>
            </a:extLst>
          </p:cNvPr>
          <p:cNvSpPr txBox="1"/>
          <p:nvPr/>
        </p:nvSpPr>
        <p:spPr>
          <a:xfrm>
            <a:off x="4688650" y="4645139"/>
            <a:ext cx="7148446" cy="2000548"/>
          </a:xfrm>
          <a:prstGeom prst="rect">
            <a:avLst/>
          </a:prstGeom>
          <a:noFill/>
        </p:spPr>
        <p:txBody>
          <a:bodyPr wrap="square" rtlCol="0">
            <a:spAutoFit/>
          </a:bodyPr>
          <a:lstStyle/>
          <a:p>
            <a:pPr marL="342900" indent="-342900">
              <a:buAutoNum type="arabicPeriod"/>
            </a:pPr>
            <a:r>
              <a:rPr lang="en-US" sz="1400" dirty="0"/>
              <a:t>Pay $200K out of earnings for X years, pay taxes @50% bracket = $400K</a:t>
            </a:r>
          </a:p>
          <a:p>
            <a:pPr marL="342900" indent="-342900">
              <a:buAutoNum type="arabicPeriod"/>
            </a:pPr>
            <a:r>
              <a:rPr lang="en-US" sz="1400" dirty="0"/>
              <a:t>Loan–preferred return trust access to pay 200k for X years.  ILIT M 2T pay back 200K for X years.  Death benefit to repay loan and interest rate tied to nominal rate.</a:t>
            </a:r>
          </a:p>
          <a:p>
            <a:pPr marL="342900" indent="-342900">
              <a:buAutoNum type="arabicPeriod"/>
            </a:pPr>
            <a:r>
              <a:rPr lang="en-US" sz="1400" dirty="0"/>
              <a:t>Premium Finance with loan preferred return. As above but financing premium. *</a:t>
            </a:r>
          </a:p>
          <a:p>
            <a:r>
              <a:rPr lang="en-US" sz="1400" dirty="0"/>
              <a:t> </a:t>
            </a:r>
          </a:p>
          <a:p>
            <a:endParaRPr lang="en-US" sz="1400" dirty="0"/>
          </a:p>
          <a:p>
            <a:r>
              <a:rPr lang="en-US" sz="1200" dirty="0"/>
              <a:t>* DB must be greater than $5 M</a:t>
            </a:r>
          </a:p>
        </p:txBody>
      </p:sp>
    </p:spTree>
    <p:extLst>
      <p:ext uri="{BB962C8B-B14F-4D97-AF65-F5344CB8AC3E}">
        <p14:creationId xmlns:p14="http://schemas.microsoft.com/office/powerpoint/2010/main" val="39330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1B18AEB-56E9-41AB-9925-5CBEF44DE1F8}"/>
              </a:ext>
            </a:extLst>
          </p:cNvPr>
          <p:cNvSpPr txBox="1"/>
          <p:nvPr/>
        </p:nvSpPr>
        <p:spPr>
          <a:xfrm>
            <a:off x="381105" y="321004"/>
            <a:ext cx="3713971" cy="1015663"/>
          </a:xfrm>
          <a:prstGeom prst="rect">
            <a:avLst/>
          </a:prstGeom>
          <a:noFill/>
        </p:spPr>
        <p:txBody>
          <a:bodyPr wrap="square" rtlCol="0">
            <a:spAutoFit/>
          </a:bodyPr>
          <a:lstStyle/>
          <a:p>
            <a:r>
              <a:rPr lang="en-US" sz="2000" b="1" dirty="0"/>
              <a:t>Valued Client</a:t>
            </a:r>
          </a:p>
          <a:p>
            <a:r>
              <a:rPr lang="en-US" sz="2000" b="1" dirty="0"/>
              <a:t>Age: 53</a:t>
            </a:r>
          </a:p>
          <a:p>
            <a:r>
              <a:rPr lang="en-US" sz="2000" b="1" dirty="0"/>
              <a:t>$5,000,000 DB</a:t>
            </a:r>
          </a:p>
        </p:txBody>
      </p:sp>
      <p:pic>
        <p:nvPicPr>
          <p:cNvPr id="3" name="Picture 2" descr="A screenshot of a computer&#10;&#10;Description automatically generated">
            <a:extLst>
              <a:ext uri="{FF2B5EF4-FFF2-40B4-BE49-F238E27FC236}">
                <a16:creationId xmlns:a16="http://schemas.microsoft.com/office/drawing/2014/main" xmlns="" id="{B7C93211-7C39-49C9-8ECE-D33F22865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05" y="1354673"/>
            <a:ext cx="11469701" cy="5182323"/>
          </a:xfrm>
          <a:prstGeom prst="rect">
            <a:avLst/>
          </a:prstGeom>
        </p:spPr>
      </p:pic>
    </p:spTree>
    <p:extLst>
      <p:ext uri="{BB962C8B-B14F-4D97-AF65-F5344CB8AC3E}">
        <p14:creationId xmlns:p14="http://schemas.microsoft.com/office/powerpoint/2010/main" val="355237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xmlns="" id="{DC3F2545-EC0C-4FBB-AA3A-96CBBAB60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097" y="594917"/>
            <a:ext cx="11145805" cy="5668166"/>
          </a:xfrm>
          <a:prstGeom prst="rect">
            <a:avLst/>
          </a:prstGeom>
        </p:spPr>
      </p:pic>
    </p:spTree>
    <p:extLst>
      <p:ext uri="{BB962C8B-B14F-4D97-AF65-F5344CB8AC3E}">
        <p14:creationId xmlns:p14="http://schemas.microsoft.com/office/powerpoint/2010/main" val="35806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303091" y="1087946"/>
            <a:ext cx="9585818" cy="160043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25500">
              <a:lnSpc>
                <a:spcPct val="100000"/>
              </a:lnSpc>
              <a:defRPr sz="12000">
                <a:latin typeface="+mn-lt"/>
                <a:ea typeface="+mn-ea"/>
                <a:cs typeface="+mn-cs"/>
                <a:sym typeface="Open Sans Light"/>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Verdana"/>
                <a:ea typeface="+mn-ea"/>
                <a:cs typeface="+mn-cs"/>
                <a:sym typeface="Open Sans Light"/>
              </a:rPr>
              <a:t/>
            </a:r>
            <a:br>
              <a:rPr kumimoji="0" lang="en-US" sz="4800" b="0" i="0" u="none" strike="noStrike" kern="1200" cap="none" spc="0" normalizeH="0" baseline="0" noProof="0" dirty="0">
                <a:ln>
                  <a:noFill/>
                </a:ln>
                <a:solidFill>
                  <a:prstClr val="white"/>
                </a:solidFill>
                <a:effectLst/>
                <a:uLnTx/>
                <a:uFillTx/>
                <a:latin typeface="Verdana"/>
                <a:ea typeface="+mn-ea"/>
                <a:cs typeface="+mn-cs"/>
                <a:sym typeface="Open Sans Light"/>
              </a:rPr>
            </a:br>
            <a:r>
              <a:rPr kumimoji="0" lang="en-US" sz="4400" b="0" i="0" u="none" strike="noStrike" kern="1200" cap="none" spc="0" normalizeH="0" baseline="0" noProof="0" dirty="0">
                <a:ln>
                  <a:noFill/>
                </a:ln>
                <a:solidFill>
                  <a:prstClr val="white"/>
                </a:solidFill>
                <a:effectLst/>
                <a:uLnTx/>
                <a:uFillTx/>
                <a:latin typeface="Verdana"/>
                <a:ea typeface="+mn-ea"/>
                <a:cs typeface="+mn-cs"/>
                <a:sym typeface="Open Sans Light"/>
              </a:rPr>
              <a:t>Thank you for joining us today!</a:t>
            </a:r>
            <a:r>
              <a:rPr kumimoji="0" lang="en-US" sz="4800" b="0" i="0" u="none" strike="noStrike" kern="1200" cap="none" spc="0" normalizeH="0" baseline="0" noProof="0" dirty="0">
                <a:ln>
                  <a:noFill/>
                </a:ln>
                <a:solidFill>
                  <a:prstClr val="white"/>
                </a:solidFill>
                <a:effectLst/>
                <a:uLnTx/>
                <a:uFillTx/>
                <a:latin typeface="Verdana"/>
                <a:ea typeface="+mn-ea"/>
                <a:cs typeface="+mn-cs"/>
                <a:sym typeface="Open Sans Light"/>
              </a:rPr>
              <a:t/>
            </a:r>
            <a:br>
              <a:rPr kumimoji="0" lang="en-US" sz="4800" b="0" i="0" u="none" strike="noStrike" kern="1200" cap="none" spc="0" normalizeH="0" baseline="0" noProof="0" dirty="0">
                <a:ln>
                  <a:noFill/>
                </a:ln>
                <a:solidFill>
                  <a:prstClr val="white"/>
                </a:solidFill>
                <a:effectLst/>
                <a:uLnTx/>
                <a:uFillTx/>
                <a:latin typeface="Verdana"/>
                <a:ea typeface="+mn-ea"/>
                <a:cs typeface="+mn-cs"/>
                <a:sym typeface="Open Sans Light"/>
              </a:rPr>
            </a:br>
            <a:endParaRPr kumimoji="0" lang="en-US" sz="1200" b="0" i="0" u="none" strike="noStrike" kern="1200" cap="none" spc="0" normalizeH="0" baseline="0" noProof="0" dirty="0">
              <a:ln>
                <a:noFill/>
              </a:ln>
              <a:solidFill>
                <a:prstClr val="white"/>
              </a:solidFill>
              <a:effectLst/>
              <a:uLnTx/>
              <a:uFillTx/>
              <a:latin typeface="Verdana"/>
              <a:ea typeface="+mn-ea"/>
              <a:cs typeface="+mn-cs"/>
              <a:sym typeface="Open Sans Light"/>
            </a:endParaRPr>
          </a:p>
        </p:txBody>
      </p:sp>
      <p:pic>
        <p:nvPicPr>
          <p:cNvPr id="8" name="Picture 7">
            <a:extLst>
              <a:ext uri="{FF2B5EF4-FFF2-40B4-BE49-F238E27FC236}">
                <a16:creationId xmlns:a16="http://schemas.microsoft.com/office/drawing/2014/main" xmlns="" id="{36E81307-7E4C-4009-AE8B-F20E9C37C9C8}"/>
              </a:ext>
            </a:extLst>
          </p:cNvPr>
          <p:cNvPicPr>
            <a:picLocks noChangeAspect="1"/>
          </p:cNvPicPr>
          <p:nvPr/>
        </p:nvPicPr>
        <p:blipFill rotWithShape="1">
          <a:blip r:embed="rId3"/>
          <a:srcRect r="3170"/>
          <a:stretch/>
        </p:blipFill>
        <p:spPr>
          <a:xfrm>
            <a:off x="5035414" y="4390654"/>
            <a:ext cx="2121172" cy="2006205"/>
          </a:xfrm>
          <a:prstGeom prst="rect">
            <a:avLst/>
          </a:prstGeom>
        </p:spPr>
      </p:pic>
      <p:sp>
        <p:nvSpPr>
          <p:cNvPr id="9" name="Rectangle 8">
            <a:extLst>
              <a:ext uri="{FF2B5EF4-FFF2-40B4-BE49-F238E27FC236}">
                <a16:creationId xmlns:a16="http://schemas.microsoft.com/office/drawing/2014/main" xmlns="" id="{D1496488-EA46-43BE-87E5-00C3C01A66C9}"/>
              </a:ext>
            </a:extLst>
          </p:cNvPr>
          <p:cNvSpPr/>
          <p:nvPr/>
        </p:nvSpPr>
        <p:spPr>
          <a:xfrm>
            <a:off x="1303091" y="3461731"/>
            <a:ext cx="945094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Please contact Garrett at: 816.721.8093 or </a:t>
            </a:r>
            <a:r>
              <a:rPr kumimoji="0" lang="en-US" sz="2000" b="0" i="0" u="none" strike="noStrike" kern="1200" cap="none" spc="0" normalizeH="0" baseline="0" noProof="0" dirty="0" err="1">
                <a:ln>
                  <a:noFill/>
                </a:ln>
                <a:solidFill>
                  <a:prstClr val="white"/>
                </a:solidFill>
                <a:effectLst/>
                <a:uLnTx/>
                <a:uFillTx/>
                <a:latin typeface="Verdana"/>
                <a:ea typeface="+mn-ea"/>
                <a:cs typeface="+mn-cs"/>
              </a:rPr>
              <a:t>garrett@legacylegalkc.com</a:t>
            </a:r>
            <a:r>
              <a:rPr kumimoji="0" lang="en-US" sz="2000" b="0" i="0" u="none" strike="noStrike" kern="1200" cap="none" spc="0" normalizeH="0" baseline="0" noProof="0" dirty="0">
                <a:ln>
                  <a:noFill/>
                </a:ln>
                <a:solidFill>
                  <a:prstClr val="white"/>
                </a:solidFill>
                <a:effectLst/>
                <a:uLnTx/>
                <a:uFillTx/>
                <a:latin typeface="Verdan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Verdana"/>
                <a:ea typeface="+mn-ea"/>
                <a:cs typeface="+mn-cs"/>
              </a:rPr>
              <a:t>with any questions or comments</a:t>
            </a:r>
          </a:p>
        </p:txBody>
      </p:sp>
    </p:spTree>
    <p:extLst>
      <p:ext uri="{BB962C8B-B14F-4D97-AF65-F5344CB8AC3E}">
        <p14:creationId xmlns:p14="http://schemas.microsoft.com/office/powerpoint/2010/main" val="33246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 y="313189"/>
            <a:ext cx="10008870" cy="1143000"/>
          </a:xfrm>
        </p:spPr>
        <p:txBody>
          <a:bodyPr/>
          <a:lstStyle/>
          <a:p>
            <a:pPr eaLnBrk="1" hangingPunct="1"/>
            <a:r>
              <a:rPr lang="en-US" altLang="en-US" sz="4400" b="1" dirty="0"/>
              <a:t>Option 1: Don’t Sell</a:t>
            </a:r>
          </a:p>
        </p:txBody>
      </p:sp>
      <p:pic>
        <p:nvPicPr>
          <p:cNvPr id="7" name="Picture 6" descr="Powerpoint - 0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4120" y="1"/>
            <a:ext cx="1992630" cy="170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Stock_000008514615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4120" y="1702949"/>
            <a:ext cx="1992630" cy="19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xmlns="" id="{27987890-A70D-4895-AAD3-7B05A57780CD}"/>
              </a:ext>
            </a:extLst>
          </p:cNvPr>
          <p:cNvSpPr txBox="1">
            <a:spLocks/>
          </p:cNvSpPr>
          <p:nvPr/>
        </p:nvSpPr>
        <p:spPr bwMode="auto">
          <a:xfrm>
            <a:off x="21222" y="1560102"/>
            <a:ext cx="10064390" cy="174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Verdana"/>
                <a:ea typeface="+mj-ea"/>
                <a:cs typeface="+mj-cs"/>
              </a:rPr>
              <a:t>Option 2: 1031 Exchange</a:t>
            </a:r>
          </a:p>
        </p:txBody>
      </p:sp>
      <p:sp>
        <p:nvSpPr>
          <p:cNvPr id="9" name="Title 1">
            <a:extLst>
              <a:ext uri="{FF2B5EF4-FFF2-40B4-BE49-F238E27FC236}">
                <a16:creationId xmlns:a16="http://schemas.microsoft.com/office/drawing/2014/main" xmlns="" id="{C6B15A71-A555-4AED-BE19-FECBA0B6AA8A}"/>
              </a:ext>
            </a:extLst>
          </p:cNvPr>
          <p:cNvSpPr txBox="1">
            <a:spLocks/>
          </p:cNvSpPr>
          <p:nvPr/>
        </p:nvSpPr>
        <p:spPr bwMode="auto">
          <a:xfrm>
            <a:off x="-34298" y="3151418"/>
            <a:ext cx="10119910" cy="17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Verdana"/>
                <a:ea typeface="+mj-ea"/>
                <a:cs typeface="+mj-cs"/>
              </a:rPr>
              <a:t>Option 3: Deferred Sales Trust</a:t>
            </a:r>
            <a:r>
              <a:rPr kumimoji="0" lang="en-US" altLang="en-US" sz="4400" b="1" i="0" u="none" strike="noStrike" kern="1200" cap="none" spc="0" normalizeH="0" baseline="30000" noProof="0" dirty="0">
                <a:ln>
                  <a:noFill/>
                </a:ln>
                <a:solidFill>
                  <a:prstClr val="white"/>
                </a:solidFill>
                <a:effectLst/>
                <a:uLnTx/>
                <a:uFillTx/>
                <a:latin typeface="Verdana"/>
                <a:ea typeface="+mj-ea"/>
                <a:cs typeface="Arial" panose="020B0604020202020204" pitchFamily="34" charset="0"/>
              </a:rPr>
              <a:t>™</a:t>
            </a:r>
            <a:endParaRPr kumimoji="0" lang="en-US" altLang="en-US" sz="4400" b="1" i="0" u="none" strike="noStrike" kern="1200" cap="none" spc="0" normalizeH="0" baseline="70000" noProof="0" dirty="0">
              <a:ln>
                <a:noFill/>
              </a:ln>
              <a:solidFill>
                <a:prstClr val="white"/>
              </a:solidFill>
              <a:effectLst/>
              <a:uLnTx/>
              <a:uFillTx/>
              <a:latin typeface="Verdana"/>
              <a:ea typeface="+mj-ea"/>
              <a:cs typeface="+mj-cs"/>
            </a:endParaRPr>
          </a:p>
        </p:txBody>
      </p:sp>
      <p:sp>
        <p:nvSpPr>
          <p:cNvPr id="10" name="Title 1">
            <a:extLst>
              <a:ext uri="{FF2B5EF4-FFF2-40B4-BE49-F238E27FC236}">
                <a16:creationId xmlns:a16="http://schemas.microsoft.com/office/drawing/2014/main" xmlns="" id="{AED5555B-68C3-4271-9420-4A2E1CD46D2D}"/>
              </a:ext>
            </a:extLst>
          </p:cNvPr>
          <p:cNvSpPr txBox="1">
            <a:spLocks/>
          </p:cNvSpPr>
          <p:nvPr/>
        </p:nvSpPr>
        <p:spPr bwMode="auto">
          <a:xfrm>
            <a:off x="21222" y="5085947"/>
            <a:ext cx="10082897" cy="161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500" kern="1200">
                <a:solidFill>
                  <a:schemeClr val="tx1"/>
                </a:solidFill>
                <a:latin typeface="+mj-lt"/>
                <a:ea typeface="+mj-ea"/>
                <a:cs typeface="+mj-cs"/>
              </a:defRPr>
            </a:lvl1pPr>
            <a:lvl2pPr algn="ctr" rtl="0" eaLnBrk="0" fontAlgn="base" hangingPunct="0">
              <a:spcBef>
                <a:spcPct val="0"/>
              </a:spcBef>
              <a:spcAft>
                <a:spcPct val="0"/>
              </a:spcAft>
              <a:defRPr sz="5500">
                <a:solidFill>
                  <a:schemeClr val="tx1"/>
                </a:solidFill>
                <a:latin typeface="Verdana" pitchFamily="34" charset="0"/>
              </a:defRPr>
            </a:lvl2pPr>
            <a:lvl3pPr algn="ctr" rtl="0" eaLnBrk="0" fontAlgn="base" hangingPunct="0">
              <a:spcBef>
                <a:spcPct val="0"/>
              </a:spcBef>
              <a:spcAft>
                <a:spcPct val="0"/>
              </a:spcAft>
              <a:defRPr sz="5500">
                <a:solidFill>
                  <a:schemeClr val="tx1"/>
                </a:solidFill>
                <a:latin typeface="Verdana" pitchFamily="34" charset="0"/>
              </a:defRPr>
            </a:lvl3pPr>
            <a:lvl4pPr algn="ctr" rtl="0" eaLnBrk="0" fontAlgn="base" hangingPunct="0">
              <a:spcBef>
                <a:spcPct val="0"/>
              </a:spcBef>
              <a:spcAft>
                <a:spcPct val="0"/>
              </a:spcAft>
              <a:defRPr sz="5500">
                <a:solidFill>
                  <a:schemeClr val="tx1"/>
                </a:solidFill>
                <a:latin typeface="Verdana" pitchFamily="34" charset="0"/>
              </a:defRPr>
            </a:lvl4pPr>
            <a:lvl5pPr algn="ctr" rtl="0" eaLnBrk="0" fontAlgn="base" hangingPunct="0">
              <a:spcBef>
                <a:spcPct val="0"/>
              </a:spcBef>
              <a:spcAft>
                <a:spcPct val="0"/>
              </a:spcAft>
              <a:defRPr sz="5500">
                <a:solidFill>
                  <a:schemeClr val="tx1"/>
                </a:solidFill>
                <a:latin typeface="Verdana" pitchFamily="34" charset="0"/>
              </a:defRPr>
            </a:lvl5pPr>
            <a:lvl6pPr marL="571500" algn="ctr" rtl="0" fontAlgn="base">
              <a:spcBef>
                <a:spcPct val="0"/>
              </a:spcBef>
              <a:spcAft>
                <a:spcPct val="0"/>
              </a:spcAft>
              <a:defRPr sz="5500">
                <a:solidFill>
                  <a:schemeClr val="tx1"/>
                </a:solidFill>
                <a:latin typeface="Verdana" pitchFamily="34" charset="0"/>
              </a:defRPr>
            </a:lvl6pPr>
            <a:lvl7pPr marL="1143000" algn="ctr" rtl="0" fontAlgn="base">
              <a:spcBef>
                <a:spcPct val="0"/>
              </a:spcBef>
              <a:spcAft>
                <a:spcPct val="0"/>
              </a:spcAft>
              <a:defRPr sz="5500">
                <a:solidFill>
                  <a:schemeClr val="tx1"/>
                </a:solidFill>
                <a:latin typeface="Verdana" pitchFamily="34" charset="0"/>
              </a:defRPr>
            </a:lvl7pPr>
            <a:lvl8pPr marL="1714500" algn="ctr" rtl="0" fontAlgn="base">
              <a:spcBef>
                <a:spcPct val="0"/>
              </a:spcBef>
              <a:spcAft>
                <a:spcPct val="0"/>
              </a:spcAft>
              <a:defRPr sz="5500">
                <a:solidFill>
                  <a:schemeClr val="tx1"/>
                </a:solidFill>
                <a:latin typeface="Verdana" pitchFamily="34" charset="0"/>
              </a:defRPr>
            </a:lvl8pPr>
            <a:lvl9pPr marL="2286000" algn="ctr" rtl="0" fontAlgn="base">
              <a:spcBef>
                <a:spcPct val="0"/>
              </a:spcBef>
              <a:spcAft>
                <a:spcPct val="0"/>
              </a:spcAft>
              <a:defRPr sz="5500">
                <a:solidFill>
                  <a:schemeClr val="tx1"/>
                </a:solidFill>
                <a:latin typeface="Verdan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Verdana"/>
                <a:ea typeface="+mj-ea"/>
                <a:cs typeface="+mj-cs"/>
              </a:rPr>
              <a:t>Option 4: Sell &amp; Pay the Tax</a:t>
            </a:r>
            <a:r>
              <a:rPr kumimoji="0" lang="en-US" altLang="en-US" sz="4800" b="1" i="0" u="none" strike="noStrike" kern="1200" cap="none" spc="0" normalizeH="0" baseline="0" noProof="0" dirty="0">
                <a:ln>
                  <a:noFill/>
                </a:ln>
                <a:solidFill>
                  <a:prstClr val="white"/>
                </a:solidFill>
                <a:effectLst/>
                <a:uLnTx/>
                <a:uFillTx/>
                <a:latin typeface="Verdana"/>
                <a:ea typeface="+mj-ea"/>
                <a:cs typeface="+mj-cs"/>
              </a:rPr>
              <a:t/>
            </a:r>
            <a:br>
              <a:rPr kumimoji="0" lang="en-US" altLang="en-US" sz="4800" b="1" i="0" u="none" strike="noStrike" kern="1200" cap="none" spc="0" normalizeH="0" baseline="0" noProof="0" dirty="0">
                <a:ln>
                  <a:noFill/>
                </a:ln>
                <a:solidFill>
                  <a:prstClr val="white"/>
                </a:solidFill>
                <a:effectLst/>
                <a:uLnTx/>
                <a:uFillTx/>
                <a:latin typeface="Verdana"/>
                <a:ea typeface="+mj-ea"/>
                <a:cs typeface="+mj-cs"/>
              </a:rPr>
            </a:br>
            <a:endParaRPr kumimoji="0" lang="en-US" altLang="en-US" sz="3600" b="1" i="0" u="none" strike="noStrike" kern="1200" cap="none" spc="0" normalizeH="0" baseline="40000" noProof="0" dirty="0">
              <a:ln>
                <a:noFill/>
              </a:ln>
              <a:solidFill>
                <a:prstClr val="white"/>
              </a:solidFill>
              <a:effectLst/>
              <a:uLnTx/>
              <a:uFillTx/>
              <a:latin typeface="Verdana"/>
              <a:ea typeface="+mj-ea"/>
              <a:cs typeface="+mj-cs"/>
            </a:endParaRPr>
          </a:p>
        </p:txBody>
      </p:sp>
      <p:pic>
        <p:nvPicPr>
          <p:cNvPr id="3" name="Picture 2">
            <a:extLst>
              <a:ext uri="{FF2B5EF4-FFF2-40B4-BE49-F238E27FC236}">
                <a16:creationId xmlns:a16="http://schemas.microsoft.com/office/drawing/2014/main" xmlns="" id="{797A9E83-3E84-4C5E-99AD-D10F3337A423}"/>
              </a:ext>
            </a:extLst>
          </p:cNvPr>
          <p:cNvPicPr>
            <a:picLocks noChangeAspect="1"/>
          </p:cNvPicPr>
          <p:nvPr/>
        </p:nvPicPr>
        <p:blipFill rotWithShape="1">
          <a:blip r:embed="rId5"/>
          <a:srcRect t="-4784" r="27132"/>
          <a:stretch/>
        </p:blipFill>
        <p:spPr>
          <a:xfrm>
            <a:off x="10104120" y="5155051"/>
            <a:ext cx="1992630" cy="1702948"/>
          </a:xfrm>
          <a:prstGeom prst="rect">
            <a:avLst/>
          </a:prstGeom>
        </p:spPr>
      </p:pic>
      <p:pic>
        <p:nvPicPr>
          <p:cNvPr id="11" name="Picture 10" descr="Powerpoint - 03.jpg">
            <a:extLst>
              <a:ext uri="{FF2B5EF4-FFF2-40B4-BE49-F238E27FC236}">
                <a16:creationId xmlns:a16="http://schemas.microsoft.com/office/drawing/2014/main" xmlns="" id="{95C39BF4-86A0-4E02-A138-E12FBA7AC552}"/>
              </a:ext>
            </a:extLst>
          </p:cNvPr>
          <p:cNvPicPr>
            <a:picLocks noChangeAspect="1"/>
          </p:cNvPicPr>
          <p:nvPr/>
        </p:nvPicPr>
        <p:blipFill rotWithShape="1">
          <a:blip r:embed="rId6">
            <a:extLst>
              <a:ext uri="{28A0092B-C50C-407E-A947-70E740481C1C}">
                <a14:useLocalDpi xmlns:a14="http://schemas.microsoft.com/office/drawing/2010/main" val="0"/>
              </a:ext>
            </a:extLst>
          </a:blip>
          <a:srcRect t="6131" b="10430"/>
          <a:stretch/>
        </p:blipFill>
        <p:spPr bwMode="auto">
          <a:xfrm>
            <a:off x="10104120" y="3429000"/>
            <a:ext cx="1992630" cy="191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2135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0" fill="hold"/>
                                        <p:tgtEl>
                                          <p:spTgt spid="2"/>
                                        </p:tgtEl>
                                        <p:attrNameLst>
                                          <p:attrName>ppt_w</p:attrName>
                                        </p:attrNameLst>
                                      </p:cBhvr>
                                      <p:tavLst>
                                        <p:tav tm="0">
                                          <p:val>
                                            <p:fltVal val="0"/>
                                          </p:val>
                                        </p:tav>
                                        <p:tav tm="100000">
                                          <p:val>
                                            <p:strVal val="#ppt_w"/>
                                          </p:val>
                                        </p:tav>
                                      </p:tavLst>
                                    </p:anim>
                                    <p:anim calcmode="lin" valueType="num">
                                      <p:cBhvr>
                                        <p:cTn id="8" dur="2500" fill="hold"/>
                                        <p:tgtEl>
                                          <p:spTgt spid="2"/>
                                        </p:tgtEl>
                                        <p:attrNameLst>
                                          <p:attrName>ppt_h</p:attrName>
                                        </p:attrNameLst>
                                      </p:cBhvr>
                                      <p:tavLst>
                                        <p:tav tm="0">
                                          <p:val>
                                            <p:fltVal val="0"/>
                                          </p:val>
                                        </p:tav>
                                        <p:tav tm="100000">
                                          <p:val>
                                            <p:strVal val="#ppt_h"/>
                                          </p:val>
                                        </p:tav>
                                      </p:tavLst>
                                    </p:anim>
                                    <p:animEffect transition="in" filter="fade">
                                      <p:cBhvr>
                                        <p:cTn id="9" dur="2500"/>
                                        <p:tgtEl>
                                          <p:spTgt spid="2"/>
                                        </p:tgtEl>
                                      </p:cBhvr>
                                    </p:animEffect>
                                  </p:childTnLst>
                                </p:cTn>
                              </p:par>
                              <p:par>
                                <p:cTn id="10" presetID="12" presetClass="entr" presetSubtype="1" fill="hold" nodeType="withEffect">
                                  <p:stCondLst>
                                    <p:cond delay="1300"/>
                                  </p:stCondLst>
                                  <p:childTnLst>
                                    <p:set>
                                      <p:cBhvr>
                                        <p:cTn id="11" dur="1" fill="hold">
                                          <p:stCondLst>
                                            <p:cond delay="0"/>
                                          </p:stCondLst>
                                        </p:cTn>
                                        <p:tgtEl>
                                          <p:spTgt spid="7"/>
                                        </p:tgtEl>
                                        <p:attrNameLst>
                                          <p:attrName>style.visibility</p:attrName>
                                        </p:attrNameLst>
                                      </p:cBhvr>
                                      <p:to>
                                        <p:strVal val="visible"/>
                                      </p:to>
                                    </p:set>
                                    <p:animEffect transition="in" filter="slide(fromTop)">
                                      <p:cBhvr>
                                        <p:cTn id="12" dur="2400"/>
                                        <p:tgtEl>
                                          <p:spTgt spid="7"/>
                                        </p:tgtEl>
                                      </p:cBhvr>
                                    </p:animEffect>
                                  </p:childTnLst>
                                </p:cTn>
                              </p:par>
                              <p:par>
                                <p:cTn id="13" presetID="12" presetClass="entr" presetSubtype="8" fill="hold" nodeType="withEffect">
                                  <p:stCondLst>
                                    <p:cond delay="13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400"/>
                                        <p:tgtEl>
                                          <p:spTgt spid="3"/>
                                        </p:tgtEl>
                                        <p:attrNameLst>
                                          <p:attrName>ppt_x</p:attrName>
                                        </p:attrNameLst>
                                      </p:cBhvr>
                                      <p:tavLst>
                                        <p:tav tm="0">
                                          <p:val>
                                            <p:strVal val="#ppt_x-#ppt_w*1.125000"/>
                                          </p:val>
                                        </p:tav>
                                        <p:tav tm="100000">
                                          <p:val>
                                            <p:strVal val="#ppt_x"/>
                                          </p:val>
                                        </p:tav>
                                      </p:tavLst>
                                    </p:anim>
                                    <p:animEffect transition="in" filter="wipe(right)">
                                      <p:cBhvr>
                                        <p:cTn id="16" dur="2400"/>
                                        <p:tgtEl>
                                          <p:spTgt spid="3"/>
                                        </p:tgtEl>
                                      </p:cBhvr>
                                    </p:animEffect>
                                  </p:childTnLst>
                                </p:cTn>
                              </p:par>
                              <p:par>
                                <p:cTn id="17" presetID="12" presetClass="entr" presetSubtype="2" fill="hold" nodeType="withEffect">
                                  <p:stCondLst>
                                    <p:cond delay="130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2400"/>
                                        <p:tgtEl>
                                          <p:spTgt spid="5"/>
                                        </p:tgtEl>
                                      </p:cBhvr>
                                    </p:animEffect>
                                  </p:childTnLst>
                                </p:cTn>
                              </p:par>
                              <p:par>
                                <p:cTn id="20" presetID="12" presetClass="entr" presetSubtype="4" fill="hold" nodeType="withEffect">
                                  <p:stCondLst>
                                    <p:cond delay="1300"/>
                                  </p:stCondLst>
                                  <p:childTnLst>
                                    <p:set>
                                      <p:cBhvr>
                                        <p:cTn id="21" dur="1" fill="hold">
                                          <p:stCondLst>
                                            <p:cond delay="0"/>
                                          </p:stCondLst>
                                        </p:cTn>
                                        <p:tgtEl>
                                          <p:spTgt spid="11"/>
                                        </p:tgtEl>
                                        <p:attrNameLst>
                                          <p:attrName>style.visibility</p:attrName>
                                        </p:attrNameLst>
                                      </p:cBhvr>
                                      <p:to>
                                        <p:strVal val="visible"/>
                                      </p:to>
                                    </p:set>
                                    <p:animEffect transition="in" filter="slide(fromBottom)">
                                      <p:cBhvr>
                                        <p:cTn id="22" dur="2400"/>
                                        <p:tgtEl>
                                          <p:spTgt spid="11"/>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0" fill="hold"/>
                                        <p:tgtEl>
                                          <p:spTgt spid="8"/>
                                        </p:tgtEl>
                                        <p:attrNameLst>
                                          <p:attrName>ppt_w</p:attrName>
                                        </p:attrNameLst>
                                      </p:cBhvr>
                                      <p:tavLst>
                                        <p:tav tm="0">
                                          <p:val>
                                            <p:fltVal val="0"/>
                                          </p:val>
                                        </p:tav>
                                        <p:tav tm="100000">
                                          <p:val>
                                            <p:strVal val="#ppt_w"/>
                                          </p:val>
                                        </p:tav>
                                      </p:tavLst>
                                    </p:anim>
                                    <p:anim calcmode="lin" valueType="num">
                                      <p:cBhvr>
                                        <p:cTn id="26" dur="2500" fill="hold"/>
                                        <p:tgtEl>
                                          <p:spTgt spid="8"/>
                                        </p:tgtEl>
                                        <p:attrNameLst>
                                          <p:attrName>ppt_h</p:attrName>
                                        </p:attrNameLst>
                                      </p:cBhvr>
                                      <p:tavLst>
                                        <p:tav tm="0">
                                          <p:val>
                                            <p:fltVal val="0"/>
                                          </p:val>
                                        </p:tav>
                                        <p:tav tm="100000">
                                          <p:val>
                                            <p:strVal val="#ppt_h"/>
                                          </p:val>
                                        </p:tav>
                                      </p:tavLst>
                                    </p:anim>
                                    <p:animEffect transition="in" filter="fade">
                                      <p:cBhvr>
                                        <p:cTn id="27" dur="2500"/>
                                        <p:tgtEl>
                                          <p:spTgt spid="8"/>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2500" fill="hold"/>
                                        <p:tgtEl>
                                          <p:spTgt spid="9"/>
                                        </p:tgtEl>
                                        <p:attrNameLst>
                                          <p:attrName>ppt_w</p:attrName>
                                        </p:attrNameLst>
                                      </p:cBhvr>
                                      <p:tavLst>
                                        <p:tav tm="0">
                                          <p:val>
                                            <p:fltVal val="0"/>
                                          </p:val>
                                        </p:tav>
                                        <p:tav tm="100000">
                                          <p:val>
                                            <p:strVal val="#ppt_w"/>
                                          </p:val>
                                        </p:tav>
                                      </p:tavLst>
                                    </p:anim>
                                    <p:anim calcmode="lin" valueType="num">
                                      <p:cBhvr>
                                        <p:cTn id="31" dur="2500" fill="hold"/>
                                        <p:tgtEl>
                                          <p:spTgt spid="9"/>
                                        </p:tgtEl>
                                        <p:attrNameLst>
                                          <p:attrName>ppt_h</p:attrName>
                                        </p:attrNameLst>
                                      </p:cBhvr>
                                      <p:tavLst>
                                        <p:tav tm="0">
                                          <p:val>
                                            <p:fltVal val="0"/>
                                          </p:val>
                                        </p:tav>
                                        <p:tav tm="100000">
                                          <p:val>
                                            <p:strVal val="#ppt_h"/>
                                          </p:val>
                                        </p:tav>
                                      </p:tavLst>
                                    </p:anim>
                                    <p:animEffect transition="in" filter="fade">
                                      <p:cBhvr>
                                        <p:cTn id="32" dur="2500"/>
                                        <p:tgtEl>
                                          <p:spTgt spid="9"/>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2500" fill="hold"/>
                                        <p:tgtEl>
                                          <p:spTgt spid="10"/>
                                        </p:tgtEl>
                                        <p:attrNameLst>
                                          <p:attrName>ppt_w</p:attrName>
                                        </p:attrNameLst>
                                      </p:cBhvr>
                                      <p:tavLst>
                                        <p:tav tm="0">
                                          <p:val>
                                            <p:fltVal val="0"/>
                                          </p:val>
                                        </p:tav>
                                        <p:tav tm="100000">
                                          <p:val>
                                            <p:strVal val="#ppt_w"/>
                                          </p:val>
                                        </p:tav>
                                      </p:tavLst>
                                    </p:anim>
                                    <p:anim calcmode="lin" valueType="num">
                                      <p:cBhvr>
                                        <p:cTn id="36" dur="2500" fill="hold"/>
                                        <p:tgtEl>
                                          <p:spTgt spid="10"/>
                                        </p:tgtEl>
                                        <p:attrNameLst>
                                          <p:attrName>ppt_h</p:attrName>
                                        </p:attrNameLst>
                                      </p:cBhvr>
                                      <p:tavLst>
                                        <p:tav tm="0">
                                          <p:val>
                                            <p:fltVal val="0"/>
                                          </p:val>
                                        </p:tav>
                                        <p:tav tm="100000">
                                          <p:val>
                                            <p:strVal val="#ppt_h"/>
                                          </p:val>
                                        </p:tav>
                                      </p:tavLst>
                                    </p:anim>
                                    <p:animEffect transition="in" filter="fade">
                                      <p:cBhvr>
                                        <p:cTn id="37"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7" y="-33702"/>
            <a:ext cx="8286750" cy="1077218"/>
          </a:xfrm>
        </p:spPr>
        <p:txBody>
          <a:bodyPr/>
          <a:lstStyle/>
          <a:p>
            <a:pPr eaLnBrk="1" hangingPunct="1"/>
            <a:r>
              <a:rPr lang="en-US" altLang="en-US" sz="5400" b="1" dirty="0"/>
              <a:t>The Perfect Storm:</a:t>
            </a:r>
          </a:p>
        </p:txBody>
      </p:sp>
      <p:sp>
        <p:nvSpPr>
          <p:cNvPr id="3080" name="Text Box 8"/>
          <p:cNvSpPr txBox="1">
            <a:spLocks noChangeArrowheads="1"/>
          </p:cNvSpPr>
          <p:nvPr/>
        </p:nvSpPr>
        <p:spPr bwMode="auto">
          <a:xfrm>
            <a:off x="2037723" y="1729090"/>
            <a:ext cx="319453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According to the American Bankers Association, $17 Trillion of assets will pass from one generation to another over the next 20 years</a:t>
            </a:r>
          </a:p>
        </p:txBody>
      </p:sp>
      <p:sp>
        <p:nvSpPr>
          <p:cNvPr id="3081" name="Text Box 9"/>
          <p:cNvSpPr txBox="1">
            <a:spLocks noChangeArrowheads="1"/>
          </p:cNvSpPr>
          <p:nvPr/>
        </p:nvSpPr>
        <p:spPr bwMode="auto">
          <a:xfrm>
            <a:off x="5295084" y="1743481"/>
            <a:ext cx="30227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largest generation in the history of the planet known as the “The Baby Boomers” are starting to retire</a:t>
            </a:r>
          </a:p>
        </p:txBody>
      </p:sp>
      <p:sp>
        <p:nvSpPr>
          <p:cNvPr id="10249" name="Text Box 11"/>
          <p:cNvSpPr txBox="1">
            <a:spLocks noChangeArrowheads="1"/>
          </p:cNvSpPr>
          <p:nvPr/>
        </p:nvSpPr>
        <p:spPr bwMode="auto">
          <a:xfrm>
            <a:off x="9993054" y="1725901"/>
            <a:ext cx="18903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Every day about 10,000 Baby Boomers will turn 65</a:t>
            </a:r>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084" name="Text Box 12"/>
          <p:cNvSpPr txBox="1">
            <a:spLocks noChangeArrowheads="1"/>
          </p:cNvSpPr>
          <p:nvPr/>
        </p:nvSpPr>
        <p:spPr bwMode="auto">
          <a:xfrm>
            <a:off x="8278433" y="1735190"/>
            <a:ext cx="20551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There are 77 million Baby Boomers in the U.S alone</a:t>
            </a:r>
          </a:p>
        </p:txBody>
      </p:sp>
      <p:sp>
        <p:nvSpPr>
          <p:cNvPr id="3" name="TextBox 2"/>
          <p:cNvSpPr txBox="1"/>
          <p:nvPr/>
        </p:nvSpPr>
        <p:spPr>
          <a:xfrm>
            <a:off x="622964" y="901788"/>
            <a:ext cx="979345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Demographics + Taxation + Low Interest Rates</a:t>
            </a:r>
          </a:p>
        </p:txBody>
      </p:sp>
      <p:sp>
        <p:nvSpPr>
          <p:cNvPr id="17" name="Text Box 8">
            <a:extLst>
              <a:ext uri="{FF2B5EF4-FFF2-40B4-BE49-F238E27FC236}">
                <a16:creationId xmlns:a16="http://schemas.microsoft.com/office/drawing/2014/main" xmlns="" id="{27CC9F99-81DC-4D3D-94CC-B44428688200}"/>
              </a:ext>
            </a:extLst>
          </p:cNvPr>
          <p:cNvSpPr txBox="1">
            <a:spLocks noChangeArrowheads="1"/>
          </p:cNvSpPr>
          <p:nvPr/>
        </p:nvSpPr>
        <p:spPr bwMode="auto">
          <a:xfrm>
            <a:off x="1788178" y="3510870"/>
            <a:ext cx="21619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Capital gains rates have increased</a:t>
            </a:r>
          </a:p>
        </p:txBody>
      </p:sp>
      <p:sp>
        <p:nvSpPr>
          <p:cNvPr id="18" name="Text Box 9">
            <a:extLst>
              <a:ext uri="{FF2B5EF4-FFF2-40B4-BE49-F238E27FC236}">
                <a16:creationId xmlns:a16="http://schemas.microsoft.com/office/drawing/2014/main" xmlns="" id="{9FDD6AC7-6439-4506-BDF6-2276B0733450}"/>
              </a:ext>
            </a:extLst>
          </p:cNvPr>
          <p:cNvSpPr txBox="1">
            <a:spLocks noChangeArrowheads="1"/>
          </p:cNvSpPr>
          <p:nvPr/>
        </p:nvSpPr>
        <p:spPr bwMode="auto">
          <a:xfrm>
            <a:off x="4039137" y="3513170"/>
            <a:ext cx="2976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Net investment income taxes have been created (known as the “Obama Care” tax)</a:t>
            </a:r>
          </a:p>
        </p:txBody>
      </p:sp>
      <p:sp>
        <p:nvSpPr>
          <p:cNvPr id="19" name="Text Box 12">
            <a:extLst>
              <a:ext uri="{FF2B5EF4-FFF2-40B4-BE49-F238E27FC236}">
                <a16:creationId xmlns:a16="http://schemas.microsoft.com/office/drawing/2014/main" xmlns="" id="{88D89A6A-7008-43CA-92AD-97497D8B6537}"/>
              </a:ext>
            </a:extLst>
          </p:cNvPr>
          <p:cNvSpPr txBox="1">
            <a:spLocks noChangeArrowheads="1"/>
          </p:cNvSpPr>
          <p:nvPr/>
        </p:nvSpPr>
        <p:spPr bwMode="auto">
          <a:xfrm>
            <a:off x="7139050" y="3484579"/>
            <a:ext cx="22787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Many state income taxes have increased</a:t>
            </a:r>
          </a:p>
        </p:txBody>
      </p:sp>
      <p:sp>
        <p:nvSpPr>
          <p:cNvPr id="20" name="Text Box 11">
            <a:extLst>
              <a:ext uri="{FF2B5EF4-FFF2-40B4-BE49-F238E27FC236}">
                <a16:creationId xmlns:a16="http://schemas.microsoft.com/office/drawing/2014/main" xmlns="" id="{3AD15F77-D1F7-4D96-9C96-8C8CD908905F}"/>
              </a:ext>
            </a:extLst>
          </p:cNvPr>
          <p:cNvSpPr txBox="1">
            <a:spLocks noChangeArrowheads="1"/>
          </p:cNvSpPr>
          <p:nvPr/>
        </p:nvSpPr>
        <p:spPr bwMode="auto">
          <a:xfrm>
            <a:off x="9306032" y="3472780"/>
            <a:ext cx="25213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Some sellers may face double taxation, corporate taxes and personal taxes </a:t>
            </a:r>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1" name="Rectangle 20">
            <a:extLst>
              <a:ext uri="{FF2B5EF4-FFF2-40B4-BE49-F238E27FC236}">
                <a16:creationId xmlns:a16="http://schemas.microsoft.com/office/drawing/2014/main" xmlns="" id="{0C1E42E8-9CC5-427A-A739-0CE8EAA6E022}"/>
              </a:ext>
            </a:extLst>
          </p:cNvPr>
          <p:cNvSpPr/>
          <p:nvPr/>
        </p:nvSpPr>
        <p:spPr>
          <a:xfrm>
            <a:off x="1873784" y="5116356"/>
            <a:ext cx="2373751" cy="1134478"/>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Interest rates in the United States are hovering near 40 year lows</a:t>
            </a:r>
          </a:p>
        </p:txBody>
      </p:sp>
      <p:sp>
        <p:nvSpPr>
          <p:cNvPr id="22" name="Rectangle 21">
            <a:extLst>
              <a:ext uri="{FF2B5EF4-FFF2-40B4-BE49-F238E27FC236}">
                <a16:creationId xmlns:a16="http://schemas.microsoft.com/office/drawing/2014/main" xmlns="" id="{9D5F2B67-DCB0-4042-BEE2-4BD78854F4DC}"/>
              </a:ext>
            </a:extLst>
          </p:cNvPr>
          <p:cNvSpPr/>
          <p:nvPr/>
        </p:nvSpPr>
        <p:spPr>
          <a:xfrm>
            <a:off x="4066825" y="5122077"/>
            <a:ext cx="2739612" cy="619272"/>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Real Estate has appreciated a great deal over the years </a:t>
            </a:r>
          </a:p>
        </p:txBody>
      </p:sp>
      <p:sp>
        <p:nvSpPr>
          <p:cNvPr id="24" name="Rectangle 23">
            <a:extLst>
              <a:ext uri="{FF2B5EF4-FFF2-40B4-BE49-F238E27FC236}">
                <a16:creationId xmlns:a16="http://schemas.microsoft.com/office/drawing/2014/main" xmlns="" id="{827B178B-6010-4E01-B1DE-47B6EF91D8EE}"/>
              </a:ext>
            </a:extLst>
          </p:cNvPr>
          <p:cNvSpPr/>
          <p:nvPr/>
        </p:nvSpPr>
        <p:spPr>
          <a:xfrm>
            <a:off x="7187153" y="5088959"/>
            <a:ext cx="2261274" cy="1146211"/>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1031 timelines and restrictions make finding a quality deal challenging</a:t>
            </a:r>
          </a:p>
        </p:txBody>
      </p:sp>
      <p:sp>
        <p:nvSpPr>
          <p:cNvPr id="25" name="Rectangle 24">
            <a:extLst>
              <a:ext uri="{FF2B5EF4-FFF2-40B4-BE49-F238E27FC236}">
                <a16:creationId xmlns:a16="http://schemas.microsoft.com/office/drawing/2014/main" xmlns="" id="{A8EE4A2F-A028-4A51-908E-35912B4AF22C}"/>
              </a:ext>
            </a:extLst>
          </p:cNvPr>
          <p:cNvSpPr/>
          <p:nvPr/>
        </p:nvSpPr>
        <p:spPr>
          <a:xfrm>
            <a:off x="9720593" y="5095287"/>
            <a:ext cx="2106825" cy="619272"/>
          </a:xfrm>
          <a:prstGeom prst="rect">
            <a:avLst/>
          </a:prstGeom>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Low inventory to choose from </a:t>
            </a:r>
          </a:p>
        </p:txBody>
      </p:sp>
      <p:sp>
        <p:nvSpPr>
          <p:cNvPr id="26" name="Rectangle 25">
            <a:extLst>
              <a:ext uri="{FF2B5EF4-FFF2-40B4-BE49-F238E27FC236}">
                <a16:creationId xmlns:a16="http://schemas.microsoft.com/office/drawing/2014/main" xmlns="" id="{C0D6C419-B0E4-40B2-B4CE-9A6DE334EEFE}"/>
              </a:ext>
            </a:extLst>
          </p:cNvPr>
          <p:cNvSpPr/>
          <p:nvPr/>
        </p:nvSpPr>
        <p:spPr>
          <a:xfrm>
            <a:off x="113278" y="1963644"/>
            <a:ext cx="195726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Demographics</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7" name="Rectangle 26">
            <a:extLst>
              <a:ext uri="{FF2B5EF4-FFF2-40B4-BE49-F238E27FC236}">
                <a16:creationId xmlns:a16="http://schemas.microsoft.com/office/drawing/2014/main" xmlns="" id="{35D66C20-4E4C-4FCD-98EF-C9E75916165E}"/>
              </a:ext>
            </a:extLst>
          </p:cNvPr>
          <p:cNvSpPr/>
          <p:nvPr/>
        </p:nvSpPr>
        <p:spPr>
          <a:xfrm>
            <a:off x="143288" y="3539999"/>
            <a:ext cx="11165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Taxation</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28" name="Rectangle 27">
            <a:extLst>
              <a:ext uri="{FF2B5EF4-FFF2-40B4-BE49-F238E27FC236}">
                <a16:creationId xmlns:a16="http://schemas.microsoft.com/office/drawing/2014/main" xmlns="" id="{91E7A2A1-16BE-4311-8EF1-BAFD223C4D84}"/>
              </a:ext>
            </a:extLst>
          </p:cNvPr>
          <p:cNvSpPr/>
          <p:nvPr/>
        </p:nvSpPr>
        <p:spPr>
          <a:xfrm>
            <a:off x="215477" y="5051690"/>
            <a:ext cx="114304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Low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Rates</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cxnSp>
        <p:nvCxnSpPr>
          <p:cNvPr id="30" name="Straight Connector 29">
            <a:extLst>
              <a:ext uri="{FF2B5EF4-FFF2-40B4-BE49-F238E27FC236}">
                <a16:creationId xmlns:a16="http://schemas.microsoft.com/office/drawing/2014/main" xmlns="" id="{DB28DE3A-D2E9-4476-8732-B4A2F5DCCD89}"/>
              </a:ext>
            </a:extLst>
          </p:cNvPr>
          <p:cNvCxnSpPr>
            <a:cxnSpLocks/>
          </p:cNvCxnSpPr>
          <p:nvPr/>
        </p:nvCxnSpPr>
        <p:spPr>
          <a:xfrm flipV="1">
            <a:off x="113278" y="3291840"/>
            <a:ext cx="11819642" cy="2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B289174-9F27-47A4-B0AA-D898DDCFFDBE}"/>
              </a:ext>
            </a:extLst>
          </p:cNvPr>
          <p:cNvCxnSpPr>
            <a:cxnSpLocks/>
          </p:cNvCxnSpPr>
          <p:nvPr/>
        </p:nvCxnSpPr>
        <p:spPr>
          <a:xfrm flipV="1">
            <a:off x="143288" y="4969332"/>
            <a:ext cx="11789632" cy="11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8" name="Straight Connector 3077">
            <a:extLst>
              <a:ext uri="{FF2B5EF4-FFF2-40B4-BE49-F238E27FC236}">
                <a16:creationId xmlns:a16="http://schemas.microsoft.com/office/drawing/2014/main" xmlns="" id="{4F81E311-93CC-41B8-85D5-7FD9424B7C29}"/>
              </a:ext>
            </a:extLst>
          </p:cNvPr>
          <p:cNvCxnSpPr/>
          <p:nvPr/>
        </p:nvCxnSpPr>
        <p:spPr>
          <a:xfrm>
            <a:off x="113278" y="1486563"/>
            <a:ext cx="119452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1078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32" presetClass="emph" presetSubtype="0" fill="hold" grpId="0" nodeType="withEffect">
                                  <p:stCondLst>
                                    <p:cond delay="0"/>
                                  </p:stCondLst>
                                  <p:childTnLst>
                                    <p:animRot by="120000">
                                      <p:cBhvr>
                                        <p:cTn id="8" dur="100" fill="hold">
                                          <p:stCondLst>
                                            <p:cond delay="0"/>
                                          </p:stCondLst>
                                        </p:cTn>
                                        <p:tgtEl>
                                          <p:spTgt spid="2"/>
                                        </p:tgtEl>
                                        <p:attrNameLst>
                                          <p:attrName>r</p:attrName>
                                        </p:attrNameLst>
                                      </p:cBhvr>
                                    </p:animRot>
                                    <p:animRot by="-240000">
                                      <p:cBhvr>
                                        <p:cTn id="9" dur="200" fill="hold">
                                          <p:stCondLst>
                                            <p:cond delay="200"/>
                                          </p:stCondLst>
                                        </p:cTn>
                                        <p:tgtEl>
                                          <p:spTgt spid="2"/>
                                        </p:tgtEl>
                                        <p:attrNameLst>
                                          <p:attrName>r</p:attrName>
                                        </p:attrNameLst>
                                      </p:cBhvr>
                                    </p:animRot>
                                    <p:animRot by="240000">
                                      <p:cBhvr>
                                        <p:cTn id="10" dur="200" fill="hold">
                                          <p:stCondLst>
                                            <p:cond delay="400"/>
                                          </p:stCondLst>
                                        </p:cTn>
                                        <p:tgtEl>
                                          <p:spTgt spid="2"/>
                                        </p:tgtEl>
                                        <p:attrNameLst>
                                          <p:attrName>r</p:attrName>
                                        </p:attrNameLst>
                                      </p:cBhvr>
                                    </p:animRot>
                                    <p:animRot by="-240000">
                                      <p:cBhvr>
                                        <p:cTn id="11" dur="200" fill="hold">
                                          <p:stCondLst>
                                            <p:cond delay="600"/>
                                          </p:stCondLst>
                                        </p:cTn>
                                        <p:tgtEl>
                                          <p:spTgt spid="2"/>
                                        </p:tgtEl>
                                        <p:attrNameLst>
                                          <p:attrName>r</p:attrName>
                                        </p:attrNameLst>
                                      </p:cBhvr>
                                    </p:animRot>
                                    <p:animRot by="120000">
                                      <p:cBhvr>
                                        <p:cTn id="12" dur="200" fill="hold">
                                          <p:stCondLst>
                                            <p:cond delay="800"/>
                                          </p:stCondLst>
                                        </p:cTn>
                                        <p:tgtEl>
                                          <p:spTgt spid="2"/>
                                        </p:tgtEl>
                                        <p:attrNameLst>
                                          <p:attrName>r</p:attrName>
                                        </p:attrNameLst>
                                      </p:cBhvr>
                                    </p:animRo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3080"/>
                                        </p:tgtEl>
                                        <p:attrNameLst>
                                          <p:attrName>style.visibility</p:attrName>
                                        </p:attrNameLst>
                                      </p:cBhvr>
                                      <p:to>
                                        <p:strVal val="visible"/>
                                      </p:to>
                                    </p:set>
                                    <p:animEffect transition="in" filter="wipe(left)">
                                      <p:cBhvr>
                                        <p:cTn id="23" dur="500"/>
                                        <p:tgtEl>
                                          <p:spTgt spid="308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081"/>
                                        </p:tgtEl>
                                        <p:attrNameLst>
                                          <p:attrName>style.visibility</p:attrName>
                                        </p:attrNameLst>
                                      </p:cBhvr>
                                      <p:to>
                                        <p:strVal val="visible"/>
                                      </p:to>
                                    </p:set>
                                    <p:animEffect transition="in" filter="wipe(left)">
                                      <p:cBhvr>
                                        <p:cTn id="27" dur="500"/>
                                        <p:tgtEl>
                                          <p:spTgt spid="308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084"/>
                                        </p:tgtEl>
                                        <p:attrNameLst>
                                          <p:attrName>style.visibility</p:attrName>
                                        </p:attrNameLst>
                                      </p:cBhvr>
                                      <p:to>
                                        <p:strVal val="visible"/>
                                      </p:to>
                                    </p:set>
                                    <p:animEffect transition="in" filter="wipe(left)">
                                      <p:cBhvr>
                                        <p:cTn id="31" dur="500"/>
                                        <p:tgtEl>
                                          <p:spTgt spid="3084"/>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0249"/>
                                        </p:tgtEl>
                                        <p:attrNameLst>
                                          <p:attrName>style.visibility</p:attrName>
                                        </p:attrNameLst>
                                      </p:cBhvr>
                                      <p:to>
                                        <p:strVal val="visible"/>
                                      </p:to>
                                    </p:set>
                                    <p:animEffect transition="in" filter="wipe(left)">
                                      <p:cBhvr>
                                        <p:cTn id="35" dur="500"/>
                                        <p:tgtEl>
                                          <p:spTgt spid="1024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par>
                          <p:cTn id="40" fill="hold">
                            <p:stCondLst>
                              <p:cond delay="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250"/>
                                  </p:stCondLst>
                                  <p:childTnLst>
                                    <p:set>
                                      <p:cBhvr>
                                        <p:cTn id="59" dur="1" fill="hold">
                                          <p:stCondLst>
                                            <p:cond delay="0"/>
                                          </p:stCondLst>
                                        </p:cTn>
                                        <p:tgtEl>
                                          <p:spTgt spid="28"/>
                                        </p:tgtEl>
                                        <p:attrNameLst>
                                          <p:attrName>style.visibility</p:attrName>
                                        </p:attrNameLst>
                                      </p:cBhvr>
                                      <p:to>
                                        <p:strVal val="visible"/>
                                      </p:to>
                                    </p:set>
                                  </p:childTnLst>
                                </p:cTn>
                              </p:par>
                            </p:childTnLst>
                          </p:cTn>
                        </p:par>
                        <p:par>
                          <p:cTn id="60" fill="hold">
                            <p:stCondLst>
                              <p:cond delay="250"/>
                            </p:stCondLst>
                            <p:childTnLst>
                              <p:par>
                                <p:cTn id="61" presetID="22" presetClass="entr" presetSubtype="8"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left)">
                                      <p:cBhvr>
                                        <p:cTn id="63" dur="500"/>
                                        <p:tgtEl>
                                          <p:spTgt spid="21"/>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1250"/>
                            </p:stCondLst>
                            <p:childTnLst>
                              <p:par>
                                <p:cTn id="69" presetID="22" presetClass="entr" presetSubtype="8"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par>
                          <p:cTn id="72" fill="hold">
                            <p:stCondLst>
                              <p:cond delay="175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080" grpId="0"/>
      <p:bldP spid="3081" grpId="0"/>
      <p:bldP spid="10249" grpId="0"/>
      <p:bldP spid="3084" grpId="0"/>
      <p:bldP spid="3" grpId="0"/>
      <p:bldP spid="17" grpId="0"/>
      <p:bldP spid="18" grpId="0"/>
      <p:bldP spid="19" grpId="0"/>
      <p:bldP spid="20" grpId="0"/>
      <p:bldP spid="21" grpId="0"/>
      <p:bldP spid="22" grpId="0"/>
      <p:bldP spid="24" grpId="0"/>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371452" y="352952"/>
            <a:ext cx="9949121" cy="83076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defTabSz="825500">
              <a:lnSpc>
                <a:spcPct val="100000"/>
              </a:lnSpc>
              <a:defRPr sz="12000">
                <a:latin typeface="+mn-lt"/>
                <a:ea typeface="+mn-ea"/>
                <a:cs typeface="+mn-cs"/>
                <a:sym typeface="Open Sans Light"/>
              </a:defRPr>
            </a:lvl1p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altLang="en-US" sz="5399" b="0" i="0" u="none" strike="noStrike" kern="1200" cap="none" spc="0" normalizeH="0" baseline="0" noProof="0" dirty="0">
                <a:ln>
                  <a:noFill/>
                </a:ln>
                <a:solidFill>
                  <a:prstClr val="white"/>
                </a:solidFill>
                <a:effectLst/>
                <a:uLnTx/>
                <a:uFillTx/>
                <a:latin typeface="Verdana"/>
                <a:ea typeface="+mn-ea"/>
                <a:cs typeface="+mn-cs"/>
                <a:sym typeface="Open Sans Light"/>
              </a:rPr>
              <a:t>How Do We Know It’s Legal?</a:t>
            </a:r>
            <a:endParaRPr kumimoji="0" sz="3200" b="0" i="0" u="none" strike="noStrike" kern="1200" cap="none" spc="0" normalizeH="0" baseline="0" noProof="0" dirty="0">
              <a:ln>
                <a:noFill/>
              </a:ln>
              <a:solidFill>
                <a:prstClr val="white"/>
              </a:solidFill>
              <a:effectLst/>
              <a:uLnTx/>
              <a:uFillTx/>
              <a:latin typeface="Verdana"/>
              <a:ea typeface="+mn-ea"/>
              <a:cs typeface="+mn-cs"/>
              <a:sym typeface="Open Sans Light"/>
            </a:endParaRPr>
          </a:p>
        </p:txBody>
      </p:sp>
      <p:sp>
        <p:nvSpPr>
          <p:cNvPr id="15" name="Content Placeholder 2">
            <a:extLst>
              <a:ext uri="{FF2B5EF4-FFF2-40B4-BE49-F238E27FC236}">
                <a16:creationId xmlns:a16="http://schemas.microsoft.com/office/drawing/2014/main" xmlns="" id="{1DC0170D-7896-4B1C-B6D2-622AA4D8F2DB}"/>
              </a:ext>
            </a:extLst>
          </p:cNvPr>
          <p:cNvSpPr txBox="1">
            <a:spLocks/>
          </p:cNvSpPr>
          <p:nvPr/>
        </p:nvSpPr>
        <p:spPr>
          <a:xfrm>
            <a:off x="2331720" y="1782399"/>
            <a:ext cx="7528560" cy="4526961"/>
          </a:xfrm>
          <a:prstGeom prst="rect">
            <a:avLst/>
          </a:prstGeom>
        </p:spPr>
        <p:txBody>
          <a:bodyPr/>
          <a:lstStyle>
            <a:lvl1pPr marL="146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1pPr>
            <a:lvl2pPr marL="4640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2pPr>
            <a:lvl3pPr marL="781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3pPr>
            <a:lvl4pPr marL="10990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4pPr>
            <a:lvl5pPr marL="1416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5pPr>
            <a:lvl6pPr marL="17340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6pPr>
            <a:lvl7pPr marL="20515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7pPr>
            <a:lvl8pPr marL="23690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8pPr>
            <a:lvl9pPr marL="26865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9pPr>
          </a:lstStyle>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IRC 453, Installment Sales</a:t>
            </a:r>
          </a:p>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Deferred Sales Trust – 21 years</a:t>
            </a:r>
          </a:p>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Reviewed by IRS</a:t>
            </a:r>
          </a:p>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Reviewed by FINRA</a:t>
            </a:r>
          </a:p>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Reviewed by National Tax Law Firms</a:t>
            </a:r>
          </a:p>
          <a:p>
            <a:pPr marL="146538" marR="0" lvl="0"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ü"/>
              <a:tabLst/>
              <a:defRPr/>
            </a:pPr>
            <a:r>
              <a:rPr kumimoji="0" lang="en-US" altLang="en-US" sz="3200" b="0" i="0" u="none" strike="noStrike" kern="1200" cap="none" spc="0" normalizeH="0" baseline="0" noProof="0" dirty="0">
                <a:ln>
                  <a:noFill/>
                </a:ln>
                <a:solidFill>
                  <a:prstClr val="white"/>
                </a:solidFill>
                <a:effectLst/>
                <a:uLnTx/>
                <a:uFillTx/>
                <a:latin typeface="Open Sans"/>
                <a:sym typeface="Open Sans"/>
              </a:rPr>
              <a:t> Audit Defense</a:t>
            </a:r>
          </a:p>
        </p:txBody>
      </p:sp>
    </p:spTree>
    <p:extLst>
      <p:ext uri="{BB962C8B-B14F-4D97-AF65-F5344CB8AC3E}">
        <p14:creationId xmlns:p14="http://schemas.microsoft.com/office/powerpoint/2010/main" val="340153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750"/>
                                        <p:tgtEl>
                                          <p:spTgt spid="15">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wipe(left)">
                                      <p:cBhvr>
                                        <p:cTn id="15" dur="750"/>
                                        <p:tgtEl>
                                          <p:spTgt spid="15">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left)">
                                      <p:cBhvr>
                                        <p:cTn id="19" dur="750"/>
                                        <p:tgtEl>
                                          <p:spTgt spid="15">
                                            <p:txEl>
                                              <p:pRg st="2" end="2"/>
                                            </p:txEl>
                                          </p:spTgt>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wipe(left)">
                                      <p:cBhvr>
                                        <p:cTn id="23" dur="750"/>
                                        <p:tgtEl>
                                          <p:spTgt spid="15">
                                            <p:txEl>
                                              <p:pRg st="3" end="3"/>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wipe(left)">
                                      <p:cBhvr>
                                        <p:cTn id="31"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p:cNvSpPr>
          <p:nvPr>
            <p:ph type="body" idx="1"/>
          </p:nvPr>
        </p:nvSpPr>
        <p:spPr>
          <a:xfrm>
            <a:off x="762000" y="190500"/>
            <a:ext cx="10802938" cy="1047750"/>
          </a:xfrm>
        </p:spPr>
        <p:txBody>
          <a:bodyPr/>
          <a:lstStyle/>
          <a:p>
            <a:pPr>
              <a:buFont typeface="Arial" panose="020B0604020202020204" pitchFamily="34" charset="0"/>
              <a:buNone/>
            </a:pPr>
            <a:r>
              <a:rPr lang="en-US" altLang="en-US" sz="5000" b="1" dirty="0"/>
              <a:t>   </a:t>
            </a:r>
            <a:r>
              <a:rPr lang="en-US" altLang="en-US" sz="5500" b="1" dirty="0"/>
              <a:t>John Smith Sample Case</a:t>
            </a:r>
          </a:p>
        </p:txBody>
      </p:sp>
      <p:pic>
        <p:nvPicPr>
          <p:cNvPr id="51204" name="Picture 4" descr="Skyscr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1682750"/>
            <a:ext cx="2571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Mans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17145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6"/>
          <p:cNvSpPr txBox="1">
            <a:spLocks noChangeArrowheads="1"/>
          </p:cNvSpPr>
          <p:nvPr/>
        </p:nvSpPr>
        <p:spPr bwMode="auto">
          <a:xfrm>
            <a:off x="95250" y="1244168"/>
            <a:ext cx="57150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BUSINESS OR REAL ESTATE FOR SALE	</a:t>
            </a:r>
          </a:p>
        </p:txBody>
      </p:sp>
      <p:sp>
        <p:nvSpPr>
          <p:cNvPr id="51208" name="Text Box 8"/>
          <p:cNvSpPr txBox="1">
            <a:spLocks noChangeArrowheads="1"/>
          </p:cNvSpPr>
          <p:nvPr/>
        </p:nvSpPr>
        <p:spPr bwMode="auto">
          <a:xfrm>
            <a:off x="6858001" y="1238250"/>
            <a:ext cx="238558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$5,000,000 Sale</a:t>
            </a:r>
          </a:p>
        </p:txBody>
      </p:sp>
      <p:sp>
        <p:nvSpPr>
          <p:cNvPr id="51229" name="Text Box 29"/>
          <p:cNvSpPr txBox="1">
            <a:spLocks noChangeArrowheads="1"/>
          </p:cNvSpPr>
          <p:nvPr/>
        </p:nvSpPr>
        <p:spPr bwMode="auto">
          <a:xfrm>
            <a:off x="6858000" y="1714500"/>
            <a:ext cx="402065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$1,000,000 Dollar Cost Basis</a:t>
            </a:r>
          </a:p>
        </p:txBody>
      </p:sp>
      <p:sp>
        <p:nvSpPr>
          <p:cNvPr id="51230" name="Text Box 30"/>
          <p:cNvSpPr txBox="1">
            <a:spLocks noChangeArrowheads="1"/>
          </p:cNvSpPr>
          <p:nvPr/>
        </p:nvSpPr>
        <p:spPr bwMode="auto">
          <a:xfrm>
            <a:off x="6844111" y="2190750"/>
            <a:ext cx="408477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$4,000,000 Gain will be taxed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Federal 20% Tax</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State - CA. 13.3% Tax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 Medicare Tax 3.8% </a:t>
            </a:r>
          </a:p>
        </p:txBody>
      </p:sp>
      <p:sp>
        <p:nvSpPr>
          <p:cNvPr id="22537" name="Text Box 37"/>
          <p:cNvSpPr txBox="1">
            <a:spLocks noChangeArrowheads="1"/>
          </p:cNvSpPr>
          <p:nvPr/>
        </p:nvSpPr>
        <p:spPr bwMode="auto">
          <a:xfrm>
            <a:off x="6858001" y="1619250"/>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538" name="Text Box 39"/>
          <p:cNvSpPr txBox="1">
            <a:spLocks noChangeArrowheads="1"/>
          </p:cNvSpPr>
          <p:nvPr/>
        </p:nvSpPr>
        <p:spPr bwMode="auto">
          <a:xfrm>
            <a:off x="6838157" y="1569641"/>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2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299" name="WordArt 13"/>
          <p:cNvSpPr>
            <a:spLocks noChangeArrowheads="1" noChangeShapeType="1" noTextEdit="1"/>
          </p:cNvSpPr>
          <p:nvPr/>
        </p:nvSpPr>
        <p:spPr bwMode="auto">
          <a:xfrm>
            <a:off x="762000" y="3869532"/>
            <a:ext cx="10668000" cy="1464469"/>
          </a:xfrm>
          <a:prstGeom prst="rect">
            <a:avLst/>
          </a:prstGeom>
        </p:spPr>
        <p:txBody>
          <a:bodyPr wrap="none" fromWordArt="1">
            <a:prstTxWarp prst="textPlain">
              <a:avLst>
                <a:gd name="adj" fmla="val 5029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1" i="1" u="none" strike="noStrike" kern="10" cap="none" spc="0" normalizeH="0" baseline="50000" noProof="0" dirty="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panose="020B0A04020102020204" pitchFamily="34" charset="0"/>
                <a:ea typeface="+mn-ea"/>
                <a:cs typeface="Arial" panose="020B0604020202020204" pitchFamily="34" charset="0"/>
              </a:rPr>
              <a:t>TAXES DUE $1,484,000!</a:t>
            </a:r>
          </a:p>
        </p:txBody>
      </p:sp>
      <p:sp>
        <p:nvSpPr>
          <p:cNvPr id="12300" name="TextBox 15"/>
          <p:cNvSpPr txBox="1">
            <a:spLocks noChangeArrowheads="1"/>
          </p:cNvSpPr>
          <p:nvPr/>
        </p:nvSpPr>
        <p:spPr bwMode="auto">
          <a:xfrm>
            <a:off x="564776" y="6048009"/>
            <a:ext cx="10865224"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50000" noProof="0" dirty="0">
                <a:ln>
                  <a:noFill/>
                </a:ln>
                <a:solidFill>
                  <a:prstClr val="white"/>
                </a:solidFill>
                <a:effectLst/>
                <a:uLnTx/>
                <a:uFillTx/>
                <a:latin typeface="Times New Roman" panose="02020603050405020304" pitchFamily="18" charset="0"/>
                <a:ea typeface="+mn-ea"/>
                <a:cs typeface="Arial" panose="020B0604020202020204" pitchFamily="34" charset="0"/>
              </a:rPr>
              <a:t>WHY PAY THE CAPITAL GAINS WHEN YOU CAN DEFER THEM!</a:t>
            </a:r>
          </a:p>
        </p:txBody>
      </p:sp>
    </p:spTree>
    <p:extLst>
      <p:ext uri="{BB962C8B-B14F-4D97-AF65-F5344CB8AC3E}">
        <p14:creationId xmlns:p14="http://schemas.microsoft.com/office/powerpoint/2010/main" val="18766614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51206">
                                            <p:txEl>
                                              <p:pRg st="0" end="0"/>
                                            </p:txEl>
                                          </p:spTgt>
                                        </p:tgtEl>
                                        <p:attrNameLst>
                                          <p:attrName>style.visibility</p:attrName>
                                        </p:attrNameLst>
                                      </p:cBhvr>
                                      <p:to>
                                        <p:strVal val="visible"/>
                                      </p:to>
                                    </p:set>
                                    <p:anim calcmode="lin" valueType="num">
                                      <p:cBhvr additive="base">
                                        <p:cTn id="10" dur="500" fill="hold"/>
                                        <p:tgtEl>
                                          <p:spTgt spid="51206">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51206">
                                            <p:txEl>
                                              <p:pRg st="0" end="0"/>
                                            </p:txEl>
                                          </p:spTgt>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51205"/>
                                        </p:tgtEl>
                                        <p:attrNameLst>
                                          <p:attrName>style.visibility</p:attrName>
                                        </p:attrNameLst>
                                      </p:cBhvr>
                                      <p:to>
                                        <p:strVal val="visible"/>
                                      </p:to>
                                    </p:set>
                                    <p:anim calcmode="lin" valueType="num">
                                      <p:cBhvr additive="base">
                                        <p:cTn id="14" dur="500" fill="hold"/>
                                        <p:tgtEl>
                                          <p:spTgt spid="51205"/>
                                        </p:tgtEl>
                                        <p:attrNameLst>
                                          <p:attrName>ppt_x</p:attrName>
                                        </p:attrNameLst>
                                      </p:cBhvr>
                                      <p:tavLst>
                                        <p:tav tm="0">
                                          <p:val>
                                            <p:strVal val="1+#ppt_w/2"/>
                                          </p:val>
                                        </p:tav>
                                        <p:tav tm="100000">
                                          <p:val>
                                            <p:strVal val="#ppt_x"/>
                                          </p:val>
                                        </p:tav>
                                      </p:tavLst>
                                    </p:anim>
                                    <p:anim calcmode="lin" valueType="num">
                                      <p:cBhvr additive="base">
                                        <p:cTn id="15" dur="500" fill="hold"/>
                                        <p:tgtEl>
                                          <p:spTgt spid="5120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1204"/>
                                        </p:tgtEl>
                                        <p:attrNameLst>
                                          <p:attrName>style.visibility</p:attrName>
                                        </p:attrNameLst>
                                      </p:cBhvr>
                                      <p:to>
                                        <p:strVal val="visible"/>
                                      </p:to>
                                    </p:set>
                                    <p:anim calcmode="lin" valueType="num">
                                      <p:cBhvr additive="base">
                                        <p:cTn id="18" dur="500" fill="hold"/>
                                        <p:tgtEl>
                                          <p:spTgt spid="51204"/>
                                        </p:tgtEl>
                                        <p:attrNameLst>
                                          <p:attrName>ppt_x</p:attrName>
                                        </p:attrNameLst>
                                      </p:cBhvr>
                                      <p:tavLst>
                                        <p:tav tm="0">
                                          <p:val>
                                            <p:strVal val="1+#ppt_w/2"/>
                                          </p:val>
                                        </p:tav>
                                        <p:tav tm="100000">
                                          <p:val>
                                            <p:strVal val="#ppt_x"/>
                                          </p:val>
                                        </p:tav>
                                      </p:tavLst>
                                    </p:anim>
                                    <p:anim calcmode="lin" valueType="num">
                                      <p:cBhvr additive="base">
                                        <p:cTn id="19"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1208">
                                            <p:txEl>
                                              <p:pRg st="0" end="0"/>
                                            </p:txEl>
                                          </p:spTgt>
                                        </p:tgtEl>
                                        <p:attrNameLst>
                                          <p:attrName>style.visibility</p:attrName>
                                        </p:attrNameLst>
                                      </p:cBhvr>
                                      <p:to>
                                        <p:strVal val="visible"/>
                                      </p:to>
                                    </p:set>
                                    <p:anim calcmode="lin" valueType="num">
                                      <p:cBhvr additive="base">
                                        <p:cTn id="24" dur="500" fill="hold"/>
                                        <p:tgtEl>
                                          <p:spTgt spid="5120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7" presetClass="entr" presetSubtype="0" fill="hold" nodeType="clickEffect">
                                  <p:stCondLst>
                                    <p:cond delay="0"/>
                                  </p:stCondLst>
                                  <p:childTnLst>
                                    <p:set>
                                      <p:cBhvr>
                                        <p:cTn id="29" dur="1" fill="hold">
                                          <p:stCondLst>
                                            <p:cond delay="0"/>
                                          </p:stCondLst>
                                        </p:cTn>
                                        <p:tgtEl>
                                          <p:spTgt spid="51229">
                                            <p:txEl>
                                              <p:pRg st="0" end="0"/>
                                            </p:txEl>
                                          </p:spTgt>
                                        </p:tgtEl>
                                        <p:attrNameLst>
                                          <p:attrName>style.visibility</p:attrName>
                                        </p:attrNameLst>
                                      </p:cBhvr>
                                      <p:to>
                                        <p:strVal val="visible"/>
                                      </p:to>
                                    </p:set>
                                    <p:animEffect transition="in" filter="fade">
                                      <p:cBhvr>
                                        <p:cTn id="30" dur="1000"/>
                                        <p:tgtEl>
                                          <p:spTgt spid="51229">
                                            <p:txEl>
                                              <p:pRg st="0" end="0"/>
                                            </p:txEl>
                                          </p:spTgt>
                                        </p:tgtEl>
                                      </p:cBhvr>
                                    </p:animEffect>
                                    <p:anim calcmode="lin" valueType="num">
                                      <p:cBhvr>
                                        <p:cTn id="31" dur="1000" fill="hold"/>
                                        <p:tgtEl>
                                          <p:spTgt spid="51229">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51229">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122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1230">
                                            <p:txEl>
                                              <p:pRg st="0" end="0"/>
                                            </p:txEl>
                                          </p:spTgt>
                                        </p:tgtEl>
                                        <p:attrNameLst>
                                          <p:attrName>style.visibility</p:attrName>
                                        </p:attrNameLst>
                                      </p:cBhvr>
                                      <p:to>
                                        <p:strVal val="visible"/>
                                      </p:to>
                                    </p:set>
                                    <p:anim calcmode="lin" valueType="num">
                                      <p:cBhvr additive="base">
                                        <p:cTn id="38" dur="500" fill="hold"/>
                                        <p:tgtEl>
                                          <p:spTgt spid="5123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30">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1230">
                                            <p:txEl>
                                              <p:pRg st="1" end="1"/>
                                            </p:txEl>
                                          </p:spTgt>
                                        </p:tgtEl>
                                        <p:attrNameLst>
                                          <p:attrName>style.visibility</p:attrName>
                                        </p:attrNameLst>
                                      </p:cBhvr>
                                      <p:to>
                                        <p:strVal val="visible"/>
                                      </p:to>
                                    </p:set>
                                    <p:anim calcmode="lin" valueType="num">
                                      <p:cBhvr additive="base">
                                        <p:cTn id="42" dur="500" fill="hold"/>
                                        <p:tgtEl>
                                          <p:spTgt spid="51230">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30">
                                            <p:txEl>
                                              <p:pRg st="1" end="1"/>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1230">
                                            <p:txEl>
                                              <p:pRg st="2" end="2"/>
                                            </p:txEl>
                                          </p:spTgt>
                                        </p:tgtEl>
                                        <p:attrNameLst>
                                          <p:attrName>style.visibility</p:attrName>
                                        </p:attrNameLst>
                                      </p:cBhvr>
                                      <p:to>
                                        <p:strVal val="visible"/>
                                      </p:to>
                                    </p:set>
                                    <p:anim calcmode="lin" valueType="num">
                                      <p:cBhvr additive="base">
                                        <p:cTn id="46" dur="500" fill="hold"/>
                                        <p:tgtEl>
                                          <p:spTgt spid="51230">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230">
                                            <p:txEl>
                                              <p:pRg st="2" end="2"/>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51230">
                                            <p:txEl>
                                              <p:pRg st="3" end="3"/>
                                            </p:txEl>
                                          </p:spTgt>
                                        </p:tgtEl>
                                        <p:attrNameLst>
                                          <p:attrName>style.visibility</p:attrName>
                                        </p:attrNameLst>
                                      </p:cBhvr>
                                      <p:to>
                                        <p:strVal val="visible"/>
                                      </p:to>
                                    </p:set>
                                    <p:anim calcmode="lin" valueType="num">
                                      <p:cBhvr additive="base">
                                        <p:cTn id="50" dur="500" fill="hold"/>
                                        <p:tgtEl>
                                          <p:spTgt spid="5123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12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2299"/>
                                        </p:tgtEl>
                                        <p:attrNameLst>
                                          <p:attrName>style.visibility</p:attrName>
                                        </p:attrNameLst>
                                      </p:cBhvr>
                                      <p:to>
                                        <p:strVal val="visible"/>
                                      </p:to>
                                    </p:set>
                                    <p:anim calcmode="lin" valueType="num">
                                      <p:cBhvr>
                                        <p:cTn id="56" dur="1000" fill="hold"/>
                                        <p:tgtEl>
                                          <p:spTgt spid="12299"/>
                                        </p:tgtEl>
                                        <p:attrNameLst>
                                          <p:attrName>ppt_w</p:attrName>
                                        </p:attrNameLst>
                                      </p:cBhvr>
                                      <p:tavLst>
                                        <p:tav tm="0">
                                          <p:val>
                                            <p:fltVal val="0"/>
                                          </p:val>
                                        </p:tav>
                                        <p:tav tm="100000">
                                          <p:val>
                                            <p:strVal val="#ppt_w"/>
                                          </p:val>
                                        </p:tav>
                                      </p:tavLst>
                                    </p:anim>
                                    <p:anim calcmode="lin" valueType="num">
                                      <p:cBhvr>
                                        <p:cTn id="57" dur="1000" fill="hold"/>
                                        <p:tgtEl>
                                          <p:spTgt spid="12299"/>
                                        </p:tgtEl>
                                        <p:attrNameLst>
                                          <p:attrName>ppt_h</p:attrName>
                                        </p:attrNameLst>
                                      </p:cBhvr>
                                      <p:tavLst>
                                        <p:tav tm="0">
                                          <p:val>
                                            <p:fltVal val="0"/>
                                          </p:val>
                                        </p:tav>
                                        <p:tav tm="100000">
                                          <p:val>
                                            <p:strVal val="#ppt_h"/>
                                          </p:val>
                                        </p:tav>
                                      </p:tavLst>
                                    </p:anim>
                                    <p:anim calcmode="lin" valueType="num">
                                      <p:cBhvr>
                                        <p:cTn id="58" dur="1000" fill="hold"/>
                                        <p:tgtEl>
                                          <p:spTgt spid="12299"/>
                                        </p:tgtEl>
                                        <p:attrNameLst>
                                          <p:attrName>style.rotation</p:attrName>
                                        </p:attrNameLst>
                                      </p:cBhvr>
                                      <p:tavLst>
                                        <p:tav tm="0">
                                          <p:val>
                                            <p:fltVal val="90"/>
                                          </p:val>
                                        </p:tav>
                                        <p:tav tm="100000">
                                          <p:val>
                                            <p:fltVal val="0"/>
                                          </p:val>
                                        </p:tav>
                                      </p:tavLst>
                                    </p:anim>
                                    <p:animEffect transition="in" filter="fade">
                                      <p:cBhvr>
                                        <p:cTn id="59" dur="1000"/>
                                        <p:tgtEl>
                                          <p:spTgt spid="1229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2300"/>
                                        </p:tgtEl>
                                        <p:attrNameLst>
                                          <p:attrName>style.visibility</p:attrName>
                                        </p:attrNameLst>
                                      </p:cBhvr>
                                      <p:to>
                                        <p:strVal val="visible"/>
                                      </p:to>
                                    </p:set>
                                    <p:anim calcmode="lin" valueType="num">
                                      <p:cBhvr>
                                        <p:cTn id="64" dur="500" fill="hold"/>
                                        <p:tgtEl>
                                          <p:spTgt spid="12300"/>
                                        </p:tgtEl>
                                        <p:attrNameLst>
                                          <p:attrName>ppt_w</p:attrName>
                                        </p:attrNameLst>
                                      </p:cBhvr>
                                      <p:tavLst>
                                        <p:tav tm="0">
                                          <p:val>
                                            <p:fltVal val="0"/>
                                          </p:val>
                                        </p:tav>
                                        <p:tav tm="100000">
                                          <p:val>
                                            <p:strVal val="#ppt_w"/>
                                          </p:val>
                                        </p:tav>
                                      </p:tavLst>
                                    </p:anim>
                                    <p:anim calcmode="lin" valueType="num">
                                      <p:cBhvr>
                                        <p:cTn id="65" dur="500" fill="hold"/>
                                        <p:tgtEl>
                                          <p:spTgt spid="12300"/>
                                        </p:tgtEl>
                                        <p:attrNameLst>
                                          <p:attrName>ppt_h</p:attrName>
                                        </p:attrNameLst>
                                      </p:cBhvr>
                                      <p:tavLst>
                                        <p:tav tm="0">
                                          <p:val>
                                            <p:fltVal val="0"/>
                                          </p:val>
                                        </p:tav>
                                        <p:tav tm="100000">
                                          <p:val>
                                            <p:strVal val="#ppt_h"/>
                                          </p:val>
                                        </p:tav>
                                      </p:tavLst>
                                    </p:anim>
                                    <p:animEffect transition="in" filter="fade">
                                      <p:cBhvr>
                                        <p:cTn id="66"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12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Powerpoint - Bkgd_check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29750" y="4000501"/>
            <a:ext cx="1732360" cy="117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owerpoint - Bkgd_commerci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4607719"/>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owerpoint - Bkgd_DS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3464719"/>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Powerpoint - Bkgd_DS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95500" y="988219"/>
            <a:ext cx="17145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owerpoint - Bkgd_DS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036219"/>
            <a:ext cx="1809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owerpoint - Bkgd_DS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2226469"/>
            <a:ext cx="1809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
          <p:cNvSpPr>
            <a:spLocks noChangeArrowheads="1"/>
          </p:cNvSpPr>
          <p:nvPr/>
        </p:nvSpPr>
        <p:spPr bwMode="auto">
          <a:xfrm>
            <a:off x="5746751" y="3178969"/>
            <a:ext cx="165695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13110" tIns="55563" rIns="113110" bIns="55563" anchor="ct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Third party DST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trustee buys the assets.</a:t>
            </a:r>
          </a:p>
        </p:txBody>
      </p:sp>
      <p:sp>
        <p:nvSpPr>
          <p:cNvPr id="56" name="Rectangle 14"/>
          <p:cNvSpPr>
            <a:spLocks noChangeArrowheads="1"/>
          </p:cNvSpPr>
          <p:nvPr/>
        </p:nvSpPr>
        <p:spPr bwMode="auto">
          <a:xfrm>
            <a:off x="2095500" y="3178969"/>
            <a:ext cx="1524000" cy="49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lstStyle>
            <a:lvl1pPr defTabSz="912813">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Assets to Sell</a:t>
            </a:r>
          </a:p>
        </p:txBody>
      </p:sp>
      <p:sp>
        <p:nvSpPr>
          <p:cNvPr id="57" name="Text Box 21"/>
          <p:cNvSpPr txBox="1">
            <a:spLocks noChangeArrowheads="1"/>
          </p:cNvSpPr>
          <p:nvPr/>
        </p:nvSpPr>
        <p:spPr bwMode="auto">
          <a:xfrm>
            <a:off x="7715250" y="4071937"/>
            <a:ext cx="152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Sells Assets to Cash Buyer</a:t>
            </a:r>
          </a:p>
        </p:txBody>
      </p:sp>
      <p:sp>
        <p:nvSpPr>
          <p:cNvPr id="58" name="Rectangle 14"/>
          <p:cNvSpPr>
            <a:spLocks noChangeArrowheads="1"/>
          </p:cNvSpPr>
          <p:nvPr/>
        </p:nvSpPr>
        <p:spPr bwMode="auto">
          <a:xfrm>
            <a:off x="2214562" y="2585641"/>
            <a:ext cx="1214438" cy="49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lstStyle>
            <a:lvl1pPr defTabSz="912813">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Clients</a:t>
            </a:r>
          </a:p>
        </p:txBody>
      </p:sp>
      <p:sp>
        <p:nvSpPr>
          <p:cNvPr id="59" name="Rectangle 14"/>
          <p:cNvSpPr>
            <a:spLocks noChangeArrowheads="1"/>
          </p:cNvSpPr>
          <p:nvPr/>
        </p:nvSpPr>
        <p:spPr bwMode="auto">
          <a:xfrm>
            <a:off x="9525000" y="5083969"/>
            <a:ext cx="142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nchor="ctr"/>
          <a:lstStyle>
            <a:lvl1pPr defTabSz="912813">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Cash Buyer</a:t>
            </a:r>
          </a:p>
        </p:txBody>
      </p:sp>
      <p:sp>
        <p:nvSpPr>
          <p:cNvPr id="60" name="Text Box 21"/>
          <p:cNvSpPr txBox="1">
            <a:spLocks noChangeArrowheads="1"/>
          </p:cNvSpPr>
          <p:nvPr/>
        </p:nvSpPr>
        <p:spPr bwMode="auto">
          <a:xfrm>
            <a:off x="3810000" y="3333750"/>
            <a:ext cx="17145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Sells to a third party trustee in consideration of a secured DST installment contract</a:t>
            </a:r>
          </a:p>
        </p:txBody>
      </p:sp>
      <p:sp>
        <p:nvSpPr>
          <p:cNvPr id="61" name="Text Box 21"/>
          <p:cNvSpPr txBox="1">
            <a:spLocks noChangeArrowheads="1"/>
          </p:cNvSpPr>
          <p:nvPr/>
        </p:nvSpPr>
        <p:spPr bwMode="auto">
          <a:xfrm>
            <a:off x="6703056" y="6205142"/>
            <a:ext cx="368928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 Cash to Trust in exchange for the assets</a:t>
            </a:r>
          </a:p>
        </p:txBody>
      </p:sp>
      <p:sp>
        <p:nvSpPr>
          <p:cNvPr id="62" name="Text Box 21"/>
          <p:cNvSpPr txBox="1">
            <a:spLocks noChangeArrowheads="1"/>
          </p:cNvSpPr>
          <p:nvPr/>
        </p:nvSpPr>
        <p:spPr bwMode="auto">
          <a:xfrm>
            <a:off x="1905000" y="6205141"/>
            <a:ext cx="40957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50" b="0"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Secured DST installment payments made to seller from the trust</a:t>
            </a:r>
          </a:p>
        </p:txBody>
      </p:sp>
      <p:sp>
        <p:nvSpPr>
          <p:cNvPr id="63" name="Line 37"/>
          <p:cNvSpPr>
            <a:spLocks noChangeShapeType="1"/>
          </p:cNvSpPr>
          <p:nvPr/>
        </p:nvSpPr>
        <p:spPr bwMode="auto">
          <a:xfrm>
            <a:off x="3714750" y="4607719"/>
            <a:ext cx="2000250" cy="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50" b="1" i="0" u="none" strike="noStrike" kern="1200" cap="none" spc="0" normalizeH="0" baseline="5000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64" name="Line 37"/>
          <p:cNvSpPr>
            <a:spLocks noChangeShapeType="1"/>
          </p:cNvSpPr>
          <p:nvPr/>
        </p:nvSpPr>
        <p:spPr bwMode="auto">
          <a:xfrm>
            <a:off x="7429500" y="4607719"/>
            <a:ext cx="2000250" cy="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50" b="1" i="0" u="none" strike="noStrike" kern="1200" cap="none" spc="0" normalizeH="0" baseline="5000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cxnSp>
        <p:nvCxnSpPr>
          <p:cNvPr id="65" name="Straight Connector 64"/>
          <p:cNvCxnSpPr/>
          <p:nvPr/>
        </p:nvCxnSpPr>
        <p:spPr>
          <a:xfrm rot="5400000">
            <a:off x="9859368" y="5799336"/>
            <a:ext cx="666750" cy="1985"/>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6858000" y="6131719"/>
            <a:ext cx="3333750" cy="1985"/>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6382743" y="5654476"/>
            <a:ext cx="952500" cy="1985"/>
          </a:xfrm>
          <a:prstGeom prst="line">
            <a:avLst/>
          </a:prstGeom>
          <a:ln w="28575" cap="rnd">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5810250" y="5655469"/>
            <a:ext cx="954485" cy="1985"/>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1619250" y="6131719"/>
            <a:ext cx="4667250" cy="0"/>
          </a:xfrm>
          <a:prstGeom prst="line">
            <a:avLst/>
          </a:prstGeom>
          <a:ln w="28575"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570508" y="3941961"/>
            <a:ext cx="4381500" cy="1985"/>
          </a:xfrm>
          <a:prstGeom prst="line">
            <a:avLst/>
          </a:prstGeom>
          <a:ln w="28575" cap="rnd">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1" name="Line 37"/>
          <p:cNvSpPr>
            <a:spLocks noChangeShapeType="1"/>
          </p:cNvSpPr>
          <p:nvPr/>
        </p:nvSpPr>
        <p:spPr bwMode="auto">
          <a:xfrm>
            <a:off x="1619250" y="1750219"/>
            <a:ext cx="571500" cy="0"/>
          </a:xfrm>
          <a:prstGeom prst="line">
            <a:avLst/>
          </a:prstGeom>
          <a:noFill/>
          <a:ln w="2857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50" b="1" i="0" u="none" strike="noStrike" kern="1200" cap="none" spc="0" normalizeH="0" baseline="50000" noProof="0" dirty="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6169" name="Text Box 24"/>
          <p:cNvSpPr txBox="1">
            <a:spLocks noChangeArrowheads="1"/>
          </p:cNvSpPr>
          <p:nvPr/>
        </p:nvSpPr>
        <p:spPr bwMode="auto">
          <a:xfrm>
            <a:off x="95250" y="190501"/>
            <a:ext cx="120015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5500" b="1" i="0" u="none" strike="noStrike" kern="1200" cap="none" spc="0" normalizeH="0" baseline="0" noProof="0" dirty="0">
                <a:ln>
                  <a:noFill/>
                </a:ln>
                <a:solidFill>
                  <a:prstClr val="white"/>
                </a:solidFill>
                <a:effectLst/>
                <a:uLnTx/>
                <a:uFillTx/>
                <a:latin typeface="Verdana" panose="020B0604030504040204" pitchFamily="34" charset="0"/>
                <a:ea typeface="+mn-ea"/>
                <a:cs typeface="Arial" panose="020B0604020202020204" pitchFamily="34" charset="0"/>
              </a:rPr>
              <a:t>Deferred Sales Trust</a:t>
            </a:r>
            <a:r>
              <a:rPr kumimoji="0" lang="en-US" altLang="en-US" sz="4400" b="1" i="0" u="none" strike="noStrike" kern="1200" cap="none" spc="0" normalizeH="0" baseline="30000" noProof="0" dirty="0">
                <a:ln>
                  <a:noFill/>
                </a:ln>
                <a:solidFill>
                  <a:prstClr val="white"/>
                </a:solidFill>
                <a:effectLst/>
                <a:uLnTx/>
                <a:uFillTx/>
                <a:latin typeface="Verdana" panose="020B0604030504040204" pitchFamily="34" charset="0"/>
                <a:ea typeface="+mn-ea"/>
                <a:cs typeface="Arial" panose="020B0604020202020204" pitchFamily="34" charset="0"/>
              </a:rPr>
              <a:t>™</a:t>
            </a:r>
          </a:p>
        </p:txBody>
      </p:sp>
      <p:sp>
        <p:nvSpPr>
          <p:cNvPr id="2" name="Rectangle 1">
            <a:extLst>
              <a:ext uri="{FF2B5EF4-FFF2-40B4-BE49-F238E27FC236}">
                <a16:creationId xmlns:a16="http://schemas.microsoft.com/office/drawing/2014/main" xmlns="" id="{C58B0485-9ECB-4B56-A6BE-FAD65492F2AA}"/>
              </a:ext>
            </a:extLst>
          </p:cNvPr>
          <p:cNvSpPr/>
          <p:nvPr/>
        </p:nvSpPr>
        <p:spPr>
          <a:xfrm>
            <a:off x="3952875" y="1308319"/>
            <a:ext cx="573266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Verdana"/>
                <a:ea typeface="+mn-ea"/>
                <a:cs typeface="+mn-cs"/>
              </a:rPr>
              <a:t>H</a:t>
            </a:r>
            <a:r>
              <a:rPr kumimoji="0" lang="en-US" altLang="en-US" sz="3200" b="1" i="0" u="none" strike="noStrike" kern="1200" cap="none" spc="0" normalizeH="0" baseline="0" noProof="0" dirty="0">
                <a:ln>
                  <a:noFill/>
                </a:ln>
                <a:solidFill>
                  <a:prstClr val="white"/>
                </a:solidFill>
                <a:effectLst/>
                <a:uLnTx/>
                <a:uFillTx/>
                <a:latin typeface="Verdana"/>
                <a:ea typeface="+mn-ea"/>
                <a:cs typeface="+mn-cs"/>
              </a:rPr>
              <a:t>ow does a DST</a:t>
            </a:r>
            <a:r>
              <a:rPr kumimoji="0" lang="en-US" altLang="en-US" sz="1600" b="1" i="0" u="none" strike="noStrike" kern="1200" cap="none" spc="0" normalizeH="0" baseline="68000" noProof="0" dirty="0">
                <a:ln>
                  <a:noFill/>
                </a:ln>
                <a:solidFill>
                  <a:prstClr val="white"/>
                </a:solidFill>
                <a:effectLst/>
                <a:uLnTx/>
                <a:uFillTx/>
                <a:latin typeface="Verdana"/>
                <a:ea typeface="+mn-ea"/>
                <a:cs typeface="+mn-cs"/>
              </a:rPr>
              <a:t>TM</a:t>
            </a:r>
            <a:r>
              <a:rPr kumimoji="0" lang="en-US" altLang="en-US" sz="3200" b="1" i="0" u="none" strike="noStrike" kern="1200" cap="none" spc="0" normalizeH="0" baseline="0" noProof="0" dirty="0">
                <a:ln>
                  <a:noFill/>
                </a:ln>
                <a:solidFill>
                  <a:prstClr val="white"/>
                </a:solidFill>
                <a:effectLst/>
                <a:uLnTx/>
                <a:uFillTx/>
                <a:latin typeface="Verdana"/>
                <a:ea typeface="+mn-ea"/>
                <a:cs typeface="+mn-cs"/>
              </a:rPr>
              <a:t> work?</a:t>
            </a:r>
            <a:endParaRPr kumimoji="0" lang="en-US" sz="320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8475074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69"/>
                                        </p:tgtEl>
                                        <p:attrNameLst>
                                          <p:attrName>style.visibility</p:attrName>
                                        </p:attrNameLst>
                                      </p:cBhvr>
                                      <p:to>
                                        <p:strVal val="visible"/>
                                      </p:to>
                                    </p:set>
                                    <p:anim calcmode="lin" valueType="num">
                                      <p:cBhvr>
                                        <p:cTn id="7" dur="2000" fill="hold"/>
                                        <p:tgtEl>
                                          <p:spTgt spid="6169"/>
                                        </p:tgtEl>
                                        <p:attrNameLst>
                                          <p:attrName>ppt_w</p:attrName>
                                        </p:attrNameLst>
                                      </p:cBhvr>
                                      <p:tavLst>
                                        <p:tav tm="0">
                                          <p:val>
                                            <p:fltVal val="0"/>
                                          </p:val>
                                        </p:tav>
                                        <p:tav tm="100000">
                                          <p:val>
                                            <p:strVal val="#ppt_w"/>
                                          </p:val>
                                        </p:tav>
                                      </p:tavLst>
                                    </p:anim>
                                    <p:anim calcmode="lin" valueType="num">
                                      <p:cBhvr>
                                        <p:cTn id="8" dur="2000" fill="hold"/>
                                        <p:tgtEl>
                                          <p:spTgt spid="6169"/>
                                        </p:tgtEl>
                                        <p:attrNameLst>
                                          <p:attrName>ppt_h</p:attrName>
                                        </p:attrNameLst>
                                      </p:cBhvr>
                                      <p:tavLst>
                                        <p:tav tm="0">
                                          <p:val>
                                            <p:fltVal val="0"/>
                                          </p:val>
                                        </p:tav>
                                        <p:tav tm="100000">
                                          <p:val>
                                            <p:strVal val="#ppt_h"/>
                                          </p:val>
                                        </p:tav>
                                      </p:tavLst>
                                    </p:anim>
                                    <p:animEffect transition="in" filter="fade">
                                      <p:cBhvr>
                                        <p:cTn id="9" dur="2000"/>
                                        <p:tgtEl>
                                          <p:spTgt spid="6169"/>
                                        </p:tgtEl>
                                      </p:cBhvr>
                                    </p:animEffect>
                                  </p:childTnLst>
                                </p:cTn>
                              </p:par>
                              <p:par>
                                <p:cTn id="10" presetID="1" presetClass="entr" presetSubtype="0"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10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2" fill="hold" grpId="1" nodeType="clickEffect">
                                  <p:stCondLst>
                                    <p:cond delay="0"/>
                                  </p:stCondLst>
                                  <p:childTnLst>
                                    <p:animEffect transition="out" filter="wipe(right)">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20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2000"/>
                                        <p:tgtEl>
                                          <p:spTgt spid="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0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2000"/>
                                        <p:tgtEl>
                                          <p:spTgt spid="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10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2000"/>
                                        <p:tgtEl>
                                          <p:spTgt spid="60"/>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20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2000"/>
                                        <p:tgtEl>
                                          <p:spTgt spid="3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1000"/>
                                        <p:tgtEl>
                                          <p:spTgt spid="6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2000"/>
                                        <p:tgtEl>
                                          <p:spTgt spid="57"/>
                                        </p:tgtEl>
                                      </p:cBhvr>
                                    </p:animEffect>
                                  </p:childTnLst>
                                </p:cTn>
                              </p:par>
                            </p:childTnLst>
                          </p:cTn>
                        </p:par>
                        <p:par>
                          <p:cTn id="64" fill="hold" nodeType="afterGroup">
                            <p:stCondLst>
                              <p:cond delay="2000"/>
                            </p:stCondLst>
                            <p:childTnLst>
                              <p:par>
                                <p:cTn id="65" presetID="10"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2000"/>
                                        <p:tgtEl>
                                          <p:spTgt spid="5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nodeType="click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1000"/>
                                        <p:tgtEl>
                                          <p:spTgt spid="65"/>
                                        </p:tgtEl>
                                      </p:cBhvr>
                                    </p:animEffect>
                                  </p:childTnLst>
                                </p:cTn>
                              </p:par>
                            </p:childTnLst>
                          </p:cTn>
                        </p:par>
                        <p:par>
                          <p:cTn id="76" fill="hold" nodeType="afterGroup">
                            <p:stCondLst>
                              <p:cond delay="1000"/>
                            </p:stCondLst>
                            <p:childTnLst>
                              <p:par>
                                <p:cTn id="77" presetID="22" presetClass="entr" presetSubtype="2"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right)">
                                      <p:cBhvr>
                                        <p:cTn id="79" dur="1000"/>
                                        <p:tgtEl>
                                          <p:spTgt spid="6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childTnLst>
                                </p:cTn>
                              </p:par>
                            </p:childTnLst>
                          </p:cTn>
                        </p:par>
                        <p:par>
                          <p:cTn id="83" fill="hold" nodeType="afterGroup">
                            <p:stCondLst>
                              <p:cond delay="2000"/>
                            </p:stCondLst>
                            <p:childTnLst>
                              <p:par>
                                <p:cTn id="84" presetID="22" presetClass="entr" presetSubtype="4" fill="hold" nodeType="afterEffect">
                                  <p:stCondLst>
                                    <p:cond delay="0"/>
                                  </p:stCondLst>
                                  <p:childTnLst>
                                    <p:set>
                                      <p:cBhvr>
                                        <p:cTn id="85" dur="1" fill="hold">
                                          <p:stCondLst>
                                            <p:cond delay="0"/>
                                          </p:stCondLst>
                                        </p:cTn>
                                        <p:tgtEl>
                                          <p:spTgt spid="67"/>
                                        </p:tgtEl>
                                        <p:attrNameLst>
                                          <p:attrName>style.visibility</p:attrName>
                                        </p:attrNameLst>
                                      </p:cBhvr>
                                      <p:to>
                                        <p:strVal val="visible"/>
                                      </p:to>
                                    </p:set>
                                    <p:animEffect transition="in" filter="wipe(down)">
                                      <p:cBhvr>
                                        <p:cTn id="86" dur="500"/>
                                        <p:tgtEl>
                                          <p:spTgt spid="6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1000"/>
                                        <p:tgtEl>
                                          <p:spTgt spid="68"/>
                                        </p:tgtEl>
                                      </p:cBhvr>
                                    </p:animEffect>
                                  </p:childTnLst>
                                </p:cTn>
                              </p:par>
                            </p:childTnLst>
                          </p:cTn>
                        </p:par>
                        <p:par>
                          <p:cTn id="92" fill="hold" nodeType="afterGroup">
                            <p:stCondLst>
                              <p:cond delay="1000"/>
                            </p:stCondLst>
                            <p:childTnLst>
                              <p:par>
                                <p:cTn id="93" presetID="22" presetClass="entr" presetSubtype="2"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wipe(right)">
                                      <p:cBhvr>
                                        <p:cTn id="95" dur="1000"/>
                                        <p:tgtEl>
                                          <p:spTgt spid="6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1000"/>
                                        <p:tgtEl>
                                          <p:spTgt spid="62"/>
                                        </p:tgtEl>
                                      </p:cBhvr>
                                    </p:animEffect>
                                  </p:childTnLst>
                                </p:cTn>
                              </p:par>
                            </p:childTnLst>
                          </p:cTn>
                        </p:par>
                        <p:par>
                          <p:cTn id="99" fill="hold" nodeType="afterGroup">
                            <p:stCondLst>
                              <p:cond delay="2000"/>
                            </p:stCondLst>
                            <p:childTnLst>
                              <p:par>
                                <p:cTn id="100" presetID="22" presetClass="entr" presetSubtype="4" fill="hold" nodeType="after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wipe(down)">
                                      <p:cBhvr>
                                        <p:cTn id="10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6" grpId="0"/>
      <p:bldP spid="57" grpId="0"/>
      <p:bldP spid="58" grpId="0"/>
      <p:bldP spid="60" grpId="0"/>
      <p:bldP spid="61" grpId="0"/>
      <p:bldP spid="62" grpId="0"/>
      <p:bldP spid="63" grpId="0" animBg="1"/>
      <p:bldP spid="64" grpId="0" animBg="1"/>
      <p:bldP spid="71" grpId="0" animBg="1"/>
      <p:bldP spid="6169"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0" y="-3131"/>
            <a:ext cx="12192000" cy="83076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825500">
              <a:lnSpc>
                <a:spcPct val="100000"/>
              </a:lnSpc>
              <a:defRPr sz="12000">
                <a:latin typeface="+mn-lt"/>
                <a:ea typeface="+mn-ea"/>
                <a:cs typeface="+mn-cs"/>
                <a:sym typeface="Open Sans Light"/>
              </a:defRPr>
            </a:lvl1pPr>
          </a:lstStyle>
          <a:p>
            <a:pPr marL="0" marR="0" lvl="0" indent="0" algn="ctr" defTabSz="825500" rtl="0" eaLnBrk="1" fontAlgn="auto" latinLnBrk="0" hangingPunct="1">
              <a:lnSpc>
                <a:spcPct val="100000"/>
              </a:lnSpc>
              <a:spcBef>
                <a:spcPts val="0"/>
              </a:spcBef>
              <a:spcAft>
                <a:spcPts val="0"/>
              </a:spcAft>
              <a:buClrTx/>
              <a:buSzTx/>
              <a:buFontTx/>
              <a:buNone/>
              <a:tabLst/>
              <a:defRPr/>
            </a:pPr>
            <a:r>
              <a:rPr kumimoji="0" lang="en-US" altLang="en-US" sz="5399" b="0" i="0" u="none" strike="noStrike" kern="1200" cap="none" spc="0" normalizeH="0" baseline="0" noProof="0" dirty="0">
                <a:ln>
                  <a:noFill/>
                </a:ln>
                <a:solidFill>
                  <a:prstClr val="white"/>
                </a:solidFill>
                <a:effectLst/>
                <a:uLnTx/>
                <a:uFillTx/>
                <a:latin typeface="Verdana"/>
                <a:ea typeface="+mn-ea"/>
                <a:cs typeface="+mn-cs"/>
                <a:sym typeface="Open Sans Light"/>
              </a:rPr>
              <a:t>3 Sets of Fees	</a:t>
            </a:r>
            <a:endParaRPr kumimoji="0" sz="3200" b="0" i="0" u="none" strike="noStrike" kern="1200" cap="none" spc="0" normalizeH="0" baseline="0" noProof="0" dirty="0">
              <a:ln>
                <a:noFill/>
              </a:ln>
              <a:solidFill>
                <a:prstClr val="white"/>
              </a:solidFill>
              <a:effectLst/>
              <a:uLnTx/>
              <a:uFillTx/>
              <a:latin typeface="Verdana"/>
              <a:ea typeface="+mn-ea"/>
              <a:cs typeface="+mn-cs"/>
              <a:sym typeface="Open Sans Light"/>
            </a:endParaRPr>
          </a:p>
        </p:txBody>
      </p:sp>
      <p:sp>
        <p:nvSpPr>
          <p:cNvPr id="15" name="Content Placeholder 2">
            <a:extLst>
              <a:ext uri="{FF2B5EF4-FFF2-40B4-BE49-F238E27FC236}">
                <a16:creationId xmlns:a16="http://schemas.microsoft.com/office/drawing/2014/main" xmlns="" id="{1DC0170D-7896-4B1C-B6D2-622AA4D8F2DB}"/>
              </a:ext>
            </a:extLst>
          </p:cNvPr>
          <p:cNvSpPr txBox="1">
            <a:spLocks/>
          </p:cNvSpPr>
          <p:nvPr/>
        </p:nvSpPr>
        <p:spPr>
          <a:xfrm>
            <a:off x="731519" y="980029"/>
            <a:ext cx="9662161" cy="5565816"/>
          </a:xfrm>
          <a:prstGeom prst="rect">
            <a:avLst/>
          </a:prstGeom>
        </p:spPr>
        <p:txBody>
          <a:bodyPr/>
          <a:lstStyle>
            <a:lvl1pPr marL="146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1pPr>
            <a:lvl2pPr marL="4640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2pPr>
            <a:lvl3pPr marL="781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3pPr>
            <a:lvl4pPr marL="10990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4pPr>
            <a:lvl5pPr marL="1416538" marR="0" indent="-146538"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5pPr>
            <a:lvl6pPr marL="17340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6pPr>
            <a:lvl7pPr marL="20515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7pPr>
            <a:lvl8pPr marL="23690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8pPr>
            <a:lvl9pPr marL="2686539" marR="0" indent="-146539" algn="l" defTabSz="410766" rtl="0" latinLnBrk="0">
              <a:lnSpc>
                <a:spcPct val="120000"/>
              </a:lnSpc>
              <a:spcBef>
                <a:spcPts val="0"/>
              </a:spcBef>
              <a:spcAft>
                <a:spcPts val="0"/>
              </a:spcAft>
              <a:buClrTx/>
              <a:buSzPct val="75000"/>
              <a:buFontTx/>
              <a:buChar char="•"/>
              <a:tabLst/>
              <a:defRPr sz="1200" b="0" i="0" u="none" strike="noStrike" cap="none" spc="0" baseline="0">
                <a:ln>
                  <a:noFill/>
                </a:ln>
                <a:solidFill>
                  <a:srgbClr val="FFFFFF"/>
                </a:solidFill>
                <a:uFillTx/>
                <a:latin typeface="Open Sans"/>
                <a:ea typeface="Open Sans"/>
                <a:cs typeface="Open Sans"/>
                <a:sym typeface="Open Sans"/>
              </a:defRPr>
            </a:lvl9pPr>
          </a:lstStyle>
          <a:p>
            <a:pPr marL="0" marR="0" lvl="0" indent="0" algn="ctr" defTabSz="410766" rtl="0" eaLnBrk="1" fontAlgn="auto" latinLnBrk="0" hangingPunct="1">
              <a:lnSpc>
                <a:spcPct val="120000"/>
              </a:lnSpc>
              <a:spcBef>
                <a:spcPts val="0"/>
              </a:spcBef>
              <a:spcAft>
                <a:spcPts val="0"/>
              </a:spcAft>
              <a:buClrTx/>
              <a:buSzPct val="75000"/>
              <a:buFontTx/>
              <a:buNone/>
              <a:tabLst/>
              <a:defRPr/>
            </a:pPr>
            <a:r>
              <a:rPr kumimoji="0" lang="en-US" altLang="en-US" sz="1600" b="0" i="0" u="none" strike="noStrike" kern="1200" cap="none" spc="0" normalizeH="0" baseline="0" noProof="0" dirty="0">
                <a:ln>
                  <a:noFill/>
                </a:ln>
                <a:solidFill>
                  <a:prstClr val="white"/>
                </a:solidFill>
                <a:effectLst/>
                <a:uLnTx/>
                <a:uFillTx/>
                <a:latin typeface="Open Sans"/>
                <a:sym typeface="Open Sans"/>
              </a:rPr>
              <a:t>		</a:t>
            </a:r>
            <a:r>
              <a:rPr kumimoji="0" lang="en-US" altLang="en-US" sz="2400" b="0" i="0" u="none" strike="noStrike" kern="1200" cap="none" spc="0" normalizeH="0" baseline="0" noProof="0" dirty="0">
                <a:ln>
                  <a:noFill/>
                </a:ln>
                <a:solidFill>
                  <a:prstClr val="white"/>
                </a:solidFill>
                <a:effectLst/>
                <a:uLnTx/>
                <a:uFillTx/>
                <a:latin typeface="Open Sans"/>
                <a:sym typeface="Open Sans"/>
              </a:rPr>
              <a:t>        </a:t>
            </a:r>
            <a:r>
              <a:rPr kumimoji="0" lang="en-US" altLang="en-US" sz="2400" b="0" i="0" u="sng" strike="noStrike" kern="1200" cap="none" spc="0" normalizeH="0" baseline="0" noProof="0" dirty="0">
                <a:ln>
                  <a:noFill/>
                </a:ln>
                <a:solidFill>
                  <a:prstClr val="white"/>
                </a:solidFill>
                <a:effectLst/>
                <a:uLnTx/>
                <a:uFillTx/>
                <a:latin typeface="Open Sans"/>
                <a:sym typeface="Open Sans"/>
              </a:rPr>
              <a:t>Tax Attorney - One time fee 	</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1.5% of trust up to $1 Million of net proceeds</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1.25% on anything over $1 Million of net proceeds</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Legal and tax structure</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Audit defense</a:t>
            </a:r>
            <a:br>
              <a:rPr kumimoji="0" lang="en-US" altLang="en-US" sz="2400" b="0" i="0" u="none" strike="noStrike" kern="1200" cap="none" spc="0" normalizeH="0" baseline="0" noProof="0" dirty="0">
                <a:ln>
                  <a:noFill/>
                </a:ln>
                <a:solidFill>
                  <a:prstClr val="white"/>
                </a:solidFill>
                <a:effectLst/>
                <a:uLnTx/>
                <a:uFillTx/>
                <a:latin typeface="Open Sans"/>
                <a:sym typeface="Open Sans"/>
              </a:rPr>
            </a:br>
            <a:endParaRPr kumimoji="0" lang="en-US" altLang="en-US" sz="2400" b="0" i="0" u="none" strike="noStrike" kern="1200" cap="none" spc="0" normalizeH="0" baseline="0" noProof="0" dirty="0">
              <a:ln>
                <a:noFill/>
              </a:ln>
              <a:solidFill>
                <a:prstClr val="white"/>
              </a:solidFill>
              <a:effectLst/>
              <a:uLnTx/>
              <a:uFillTx/>
              <a:latin typeface="Open Sans"/>
              <a:sym typeface="Open Sans"/>
            </a:endParaRPr>
          </a:p>
          <a:p>
            <a:pPr marL="1270000" marR="0" lvl="4" indent="0" algn="ctr" defTabSz="410766" rtl="0" eaLnBrk="1" fontAlgn="auto" latinLnBrk="0" hangingPunct="1">
              <a:lnSpc>
                <a:spcPct val="120000"/>
              </a:lnSpc>
              <a:spcBef>
                <a:spcPts val="0"/>
              </a:spcBef>
              <a:spcAft>
                <a:spcPts val="0"/>
              </a:spcAft>
              <a:buClrTx/>
              <a:buSzPct val="75000"/>
              <a:buFontTx/>
              <a:buNone/>
              <a:tabLst/>
              <a:defRPr/>
            </a:pPr>
            <a:r>
              <a:rPr kumimoji="0" lang="en-US" altLang="en-US" sz="2400" b="0" i="0" u="sng" strike="noStrike" kern="1200" cap="none" spc="0" normalizeH="0" baseline="0" noProof="0" dirty="0">
                <a:ln>
                  <a:noFill/>
                </a:ln>
                <a:solidFill>
                  <a:prstClr val="white"/>
                </a:solidFill>
                <a:effectLst/>
                <a:uLnTx/>
                <a:uFillTx/>
                <a:latin typeface="Open Sans"/>
                <a:sym typeface="Open Sans"/>
              </a:rPr>
              <a:t>Trustee Management – Annual - 50 basis points</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Annual tax return in $500 – $1,000 range</a:t>
            </a:r>
          </a:p>
          <a:p>
            <a:pPr marL="1416538" marR="0" lvl="4" indent="-146538" algn="ctr" defTabSz="410766" rtl="0" eaLnBrk="1" fontAlgn="auto" latinLnBrk="0" hangingPunct="1">
              <a:lnSpc>
                <a:spcPct val="120000"/>
              </a:lnSpc>
              <a:spcBef>
                <a:spcPts val="0"/>
              </a:spcBef>
              <a:spcAft>
                <a:spcPts val="0"/>
              </a:spcAft>
              <a:buClrTx/>
              <a:buSzPct val="75000"/>
              <a:buFont typeface="Wingdings" panose="05000000000000000000" pitchFamily="2" charset="2"/>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Out of network investments – 100bps annually</a:t>
            </a:r>
            <a:br>
              <a:rPr kumimoji="0" lang="en-US" altLang="en-US" sz="2400" b="0" i="0" u="none" strike="noStrike" kern="1200" cap="none" spc="0" normalizeH="0" baseline="0" noProof="0" dirty="0">
                <a:ln>
                  <a:noFill/>
                </a:ln>
                <a:solidFill>
                  <a:prstClr val="white"/>
                </a:solidFill>
                <a:effectLst/>
                <a:uLnTx/>
                <a:uFillTx/>
                <a:latin typeface="Open Sans"/>
                <a:sym typeface="Open Sans"/>
              </a:rPr>
            </a:br>
            <a:endParaRPr kumimoji="0" lang="en-US" altLang="en-US" sz="2400" b="0" i="0" u="none" strike="noStrike" kern="1200" cap="none" spc="0" normalizeH="0" baseline="0" noProof="0" dirty="0">
              <a:ln>
                <a:noFill/>
              </a:ln>
              <a:solidFill>
                <a:prstClr val="white"/>
              </a:solidFill>
              <a:effectLst/>
              <a:uLnTx/>
              <a:uFillTx/>
              <a:latin typeface="Open Sans"/>
              <a:sym typeface="Open Sans"/>
            </a:endParaRPr>
          </a:p>
          <a:p>
            <a:pPr marL="1270000" marR="0" lvl="4" indent="0" algn="ctr" defTabSz="410766" rtl="0" eaLnBrk="1" fontAlgn="auto" latinLnBrk="0" hangingPunct="1">
              <a:lnSpc>
                <a:spcPct val="120000"/>
              </a:lnSpc>
              <a:spcBef>
                <a:spcPts val="0"/>
              </a:spcBef>
              <a:spcAft>
                <a:spcPts val="0"/>
              </a:spcAft>
              <a:buClrTx/>
              <a:buSzPct val="75000"/>
              <a:buFontTx/>
              <a:buNone/>
              <a:tabLst/>
              <a:defRPr/>
            </a:pPr>
            <a:r>
              <a:rPr kumimoji="0" lang="en-US" altLang="en-US" sz="2400" b="0" i="0" u="sng" strike="noStrike" kern="1200" cap="none" spc="0" normalizeH="0" baseline="0" noProof="0" dirty="0">
                <a:ln>
                  <a:noFill/>
                </a:ln>
                <a:solidFill>
                  <a:prstClr val="white"/>
                </a:solidFill>
                <a:effectLst/>
                <a:uLnTx/>
                <a:uFillTx/>
                <a:latin typeface="Open Sans"/>
                <a:sym typeface="Open Sans"/>
              </a:rPr>
              <a:t>Financial Advisor Investment Fees</a:t>
            </a:r>
          </a:p>
          <a:p>
            <a:pPr marL="1416538" marR="0" lvl="4" indent="-146538" algn="ctr" defTabSz="410766" rtl="0" eaLnBrk="1" fontAlgn="auto" latinLnBrk="0" hangingPunct="1">
              <a:lnSpc>
                <a:spcPct val="120000"/>
              </a:lnSpc>
              <a:spcBef>
                <a:spcPts val="0"/>
              </a:spcBef>
              <a:spcAft>
                <a:spcPts val="0"/>
              </a:spcAft>
              <a:buClrTx/>
              <a:buSzPct val="75000"/>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Open Sans"/>
                <a:sym typeface="Open Sans"/>
              </a:rPr>
              <a:t>Ranges from .50bps – 100bps depending on account size</a:t>
            </a:r>
          </a:p>
          <a:p>
            <a:pPr marL="1270000" marR="0" lvl="4" indent="0" algn="ctr" defTabSz="410766" rtl="0" eaLnBrk="1" fontAlgn="auto" latinLnBrk="0" hangingPunct="1">
              <a:lnSpc>
                <a:spcPct val="120000"/>
              </a:lnSpc>
              <a:spcBef>
                <a:spcPts val="0"/>
              </a:spcBef>
              <a:spcAft>
                <a:spcPts val="0"/>
              </a:spcAft>
              <a:buClrTx/>
              <a:buSzPct val="75000"/>
              <a:buFontTx/>
              <a:buNone/>
              <a:tabLst/>
              <a:defRPr/>
            </a:pPr>
            <a:endParaRPr kumimoji="0" lang="en-US" altLang="en-US" sz="1200" b="0" i="0" u="none" strike="noStrike" kern="1200" cap="none" spc="0" normalizeH="0" baseline="0" noProof="0" dirty="0">
              <a:ln>
                <a:noFill/>
              </a:ln>
              <a:solidFill>
                <a:prstClr val="white"/>
              </a:solidFill>
              <a:effectLst/>
              <a:uLnTx/>
              <a:uFillTx/>
              <a:latin typeface="Open Sans"/>
              <a:sym typeface="Open Sans"/>
            </a:endParaRPr>
          </a:p>
          <a:p>
            <a:pPr marL="1269873" marR="0" lvl="4" indent="0" algn="ctr" defTabSz="410766" rtl="0" eaLnBrk="1" fontAlgn="auto" latinLnBrk="0" hangingPunct="1">
              <a:lnSpc>
                <a:spcPct val="120000"/>
              </a:lnSpc>
              <a:spcBef>
                <a:spcPts val="0"/>
              </a:spcBef>
              <a:spcAft>
                <a:spcPts val="0"/>
              </a:spcAft>
              <a:buClrTx/>
              <a:buSzPct val="75000"/>
              <a:buFontTx/>
              <a:buNone/>
              <a:tabLst/>
              <a:defRPr/>
            </a:pPr>
            <a:r>
              <a:rPr kumimoji="0" lang="en-US" altLang="en-US" sz="1200" b="0" i="0" u="none" strike="noStrike" kern="1200" cap="none" spc="0" normalizeH="0" baseline="0" noProof="0" dirty="0">
                <a:ln>
                  <a:noFill/>
                </a:ln>
                <a:solidFill>
                  <a:prstClr val="white"/>
                </a:solidFill>
                <a:effectLst/>
                <a:uLnTx/>
                <a:uFillTx/>
                <a:latin typeface="Open Sans"/>
                <a:sym typeface="Open Sans"/>
              </a:rPr>
              <a:t>	</a:t>
            </a:r>
            <a:endParaRPr kumimoji="0" lang="en-US" altLang="en-US" sz="1800" b="0" i="0" u="none" strike="noStrike" kern="1200" cap="none" spc="0" normalizeH="0" baseline="0" noProof="0" dirty="0">
              <a:ln>
                <a:noFill/>
              </a:ln>
              <a:solidFill>
                <a:prstClr val="white"/>
              </a:solidFill>
              <a:effectLst/>
              <a:uLnTx/>
              <a:uFillTx/>
              <a:latin typeface="Open Sans"/>
              <a:sym typeface="Open Sans"/>
            </a:endParaRPr>
          </a:p>
        </p:txBody>
      </p:sp>
    </p:spTree>
    <p:extLst>
      <p:ext uri="{BB962C8B-B14F-4D97-AF65-F5344CB8AC3E}">
        <p14:creationId xmlns:p14="http://schemas.microsoft.com/office/powerpoint/2010/main" val="145089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75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75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75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75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75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wipe(left)">
                                      <p:cBhvr>
                                        <p:cTn id="32" dur="75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wipe(left)">
                                      <p:cBhvr>
                                        <p:cTn id="37" dur="75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wipe(left)">
                                      <p:cBhvr>
                                        <p:cTn id="42" dur="75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left)">
                                      <p:cBhvr>
                                        <p:cTn id="47" dur="750"/>
                                        <p:tgtEl>
                                          <p:spTgt spid="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xEl>
                                              <p:pRg st="9" end="9"/>
                                            </p:txEl>
                                          </p:spTgt>
                                        </p:tgtEl>
                                        <p:attrNameLst>
                                          <p:attrName>style.visibility</p:attrName>
                                        </p:attrNameLst>
                                      </p:cBhvr>
                                      <p:to>
                                        <p:strVal val="visible"/>
                                      </p:to>
                                    </p:set>
                                    <p:animEffect transition="in" filter="wipe(left)">
                                      <p:cBhvr>
                                        <p:cTn id="52" dur="750"/>
                                        <p:tgtEl>
                                          <p:spTgt spid="1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xEl>
                                              <p:pRg st="11" end="11"/>
                                            </p:txEl>
                                          </p:spTgt>
                                        </p:tgtEl>
                                        <p:attrNameLst>
                                          <p:attrName>style.visibility</p:attrName>
                                        </p:attrNameLst>
                                      </p:cBhvr>
                                      <p:to>
                                        <p:strVal val="visible"/>
                                      </p:to>
                                    </p:set>
                                    <p:animEffect transition="in" filter="wipe(left)">
                                      <p:cBhvr>
                                        <p:cTn id="57" dur="750"/>
                                        <p:tgtEl>
                                          <p:spTgt spid="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E1E66-FEBC-4586-BD66-55A86C4CDAF0}"/>
              </a:ext>
            </a:extLst>
          </p:cNvPr>
          <p:cNvSpPr>
            <a:spLocks noGrp="1"/>
          </p:cNvSpPr>
          <p:nvPr>
            <p:ph type="title"/>
          </p:nvPr>
        </p:nvSpPr>
        <p:spPr>
          <a:xfrm>
            <a:off x="584201" y="825500"/>
            <a:ext cx="10999006" cy="4749800"/>
          </a:xfrm>
        </p:spPr>
        <p:txBody>
          <a:bodyPr/>
          <a:lstStyle/>
          <a:p>
            <a:r>
              <a:rPr lang="en-US" dirty="0"/>
              <a:t/>
            </a:r>
            <a:br>
              <a:rPr lang="en-US" dirty="0"/>
            </a:br>
            <a:r>
              <a:rPr lang="en-US" dirty="0"/>
              <a:t>Can the DST Invest Back Into Real Estate or a Business?</a:t>
            </a:r>
            <a:br>
              <a:rPr lang="en-US" dirty="0"/>
            </a:br>
            <a:r>
              <a:rPr lang="en-US" dirty="0"/>
              <a:t/>
            </a:r>
            <a:br>
              <a:rPr lang="en-US" dirty="0"/>
            </a:br>
            <a:r>
              <a:rPr lang="en-US" dirty="0"/>
              <a:t>The answer is YES!</a:t>
            </a:r>
          </a:p>
        </p:txBody>
      </p:sp>
      <p:pic>
        <p:nvPicPr>
          <p:cNvPr id="8" name="Picture 7">
            <a:extLst>
              <a:ext uri="{FF2B5EF4-FFF2-40B4-BE49-F238E27FC236}">
                <a16:creationId xmlns:a16="http://schemas.microsoft.com/office/drawing/2014/main" xmlns="" id="{C5C08C55-23DB-47AF-8B58-90C13BB2CE07}"/>
              </a:ext>
            </a:extLst>
          </p:cNvPr>
          <p:cNvPicPr>
            <a:picLocks noChangeAspect="1"/>
          </p:cNvPicPr>
          <p:nvPr/>
        </p:nvPicPr>
        <p:blipFill rotWithShape="1">
          <a:blip r:embed="rId3">
            <a:extLst>
              <a:ext uri="{28A0092B-C50C-407E-A947-70E740481C1C}">
                <a14:useLocalDpi xmlns:a14="http://schemas.microsoft.com/office/drawing/2010/main" val="0"/>
              </a:ext>
            </a:extLst>
          </a:blip>
          <a:srcRect l="870" t="8729" r="1983" b="19313"/>
          <a:stretch/>
        </p:blipFill>
        <p:spPr>
          <a:xfrm>
            <a:off x="0" y="209239"/>
            <a:ext cx="12179704" cy="1187761"/>
          </a:xfrm>
          <a:prstGeom prst="rect">
            <a:avLst/>
          </a:prstGeom>
        </p:spPr>
      </p:pic>
    </p:spTree>
    <p:extLst>
      <p:ext uri="{BB962C8B-B14F-4D97-AF65-F5344CB8AC3E}">
        <p14:creationId xmlns:p14="http://schemas.microsoft.com/office/powerpoint/2010/main" val="103207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AE8DB-578C-42D6-9A79-DF1E8BBA3FEE}"/>
              </a:ext>
            </a:extLst>
          </p:cNvPr>
          <p:cNvSpPr>
            <a:spLocks noGrp="1"/>
          </p:cNvSpPr>
          <p:nvPr>
            <p:ph type="title"/>
          </p:nvPr>
        </p:nvSpPr>
        <p:spPr>
          <a:xfrm>
            <a:off x="608794" y="273844"/>
            <a:ext cx="10974413" cy="1143000"/>
          </a:xfrm>
        </p:spPr>
        <p:txBody>
          <a:bodyPr/>
          <a:lstStyle/>
          <a:p>
            <a:r>
              <a:rPr lang="en-US" dirty="0"/>
              <a:t>Deferred Sales Trust</a:t>
            </a:r>
            <a:r>
              <a:rPr lang="en-US" sz="6000" dirty="0"/>
              <a:t>™ </a:t>
            </a:r>
            <a:endParaRPr lang="en-US" dirty="0"/>
          </a:p>
        </p:txBody>
      </p:sp>
      <p:sp>
        <p:nvSpPr>
          <p:cNvPr id="4" name="Rectangle 3">
            <a:extLst>
              <a:ext uri="{FF2B5EF4-FFF2-40B4-BE49-F238E27FC236}">
                <a16:creationId xmlns:a16="http://schemas.microsoft.com/office/drawing/2014/main" xmlns="" id="{7443521D-980E-4168-80D5-E1C942BEF714}"/>
              </a:ext>
            </a:extLst>
          </p:cNvPr>
          <p:cNvSpPr/>
          <p:nvPr/>
        </p:nvSpPr>
        <p:spPr>
          <a:xfrm>
            <a:off x="2103121" y="3331711"/>
            <a:ext cx="2514600" cy="11430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DST Noteholder</a:t>
            </a:r>
          </a:p>
        </p:txBody>
      </p:sp>
      <p:sp>
        <p:nvSpPr>
          <p:cNvPr id="5" name="Rectangle 4">
            <a:extLst>
              <a:ext uri="{FF2B5EF4-FFF2-40B4-BE49-F238E27FC236}">
                <a16:creationId xmlns:a16="http://schemas.microsoft.com/office/drawing/2014/main" xmlns="" id="{777FDFA6-0CCF-4F61-95C4-EDB8F3A0BD69}"/>
              </a:ext>
            </a:extLst>
          </p:cNvPr>
          <p:cNvSpPr/>
          <p:nvPr/>
        </p:nvSpPr>
        <p:spPr>
          <a:xfrm>
            <a:off x="7574281" y="3331711"/>
            <a:ext cx="2514600" cy="1143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Deferred Sales Trust™ (DST)</a:t>
            </a:r>
          </a:p>
        </p:txBody>
      </p:sp>
      <p:sp>
        <p:nvSpPr>
          <p:cNvPr id="6" name="Rectangle 5">
            <a:extLst>
              <a:ext uri="{FF2B5EF4-FFF2-40B4-BE49-F238E27FC236}">
                <a16:creationId xmlns:a16="http://schemas.microsoft.com/office/drawing/2014/main" xmlns="" id="{010663D5-A9FD-470A-9560-D0CC1504F36B}"/>
              </a:ext>
            </a:extLst>
          </p:cNvPr>
          <p:cNvSpPr/>
          <p:nvPr/>
        </p:nvSpPr>
        <p:spPr>
          <a:xfrm>
            <a:off x="2103121" y="4704263"/>
            <a:ext cx="2491740" cy="830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Promissory Note</a:t>
            </a:r>
          </a:p>
        </p:txBody>
      </p:sp>
      <p:sp>
        <p:nvSpPr>
          <p:cNvPr id="7" name="Rectangle 6">
            <a:extLst>
              <a:ext uri="{FF2B5EF4-FFF2-40B4-BE49-F238E27FC236}">
                <a16:creationId xmlns:a16="http://schemas.microsoft.com/office/drawing/2014/main" xmlns="" id="{3D6E07C6-9B25-4B22-8CF9-BC9DDBAC6CD7}"/>
              </a:ext>
            </a:extLst>
          </p:cNvPr>
          <p:cNvSpPr/>
          <p:nvPr/>
        </p:nvSpPr>
        <p:spPr>
          <a:xfrm>
            <a:off x="7574279" y="4729052"/>
            <a:ext cx="2514600" cy="8306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a:ea typeface="+mn-ea"/>
                <a:cs typeface="+mn-cs"/>
              </a:rPr>
              <a:t>$1 Million after transfer to LLC)</a:t>
            </a:r>
          </a:p>
        </p:txBody>
      </p:sp>
      <p:sp>
        <p:nvSpPr>
          <p:cNvPr id="8" name="Oval 7">
            <a:extLst>
              <a:ext uri="{FF2B5EF4-FFF2-40B4-BE49-F238E27FC236}">
                <a16:creationId xmlns:a16="http://schemas.microsoft.com/office/drawing/2014/main" xmlns="" id="{AEB0EC9A-2EB9-4CC4-8C81-75047DC1221D}"/>
              </a:ext>
            </a:extLst>
          </p:cNvPr>
          <p:cNvSpPr/>
          <p:nvPr/>
        </p:nvSpPr>
        <p:spPr>
          <a:xfrm>
            <a:off x="4594860" y="1458085"/>
            <a:ext cx="3002279" cy="155448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Verdana"/>
                <a:ea typeface="+mn-ea"/>
                <a:cs typeface="+mn-cs"/>
              </a:rPr>
              <a:t>LLC</a:t>
            </a:r>
            <a:endParaRPr kumimoji="0" lang="en-US"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578B65D0-A530-4F9F-8F96-AC2BB8FF63C7}"/>
              </a:ext>
            </a:extLst>
          </p:cNvPr>
          <p:cNvSpPr txBox="1"/>
          <p:nvPr/>
        </p:nvSpPr>
        <p:spPr>
          <a:xfrm>
            <a:off x="2123868" y="1912159"/>
            <a:ext cx="2274981" cy="923330"/>
          </a:xfrm>
          <a:prstGeom prst="rect">
            <a:avLst/>
          </a:prstGeom>
          <a:ln>
            <a:solidFill>
              <a:schemeClr val="accent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80%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Managing Member</a:t>
            </a:r>
          </a:p>
        </p:txBody>
      </p:sp>
      <p:sp>
        <p:nvSpPr>
          <p:cNvPr id="10" name="TextBox 9">
            <a:extLst>
              <a:ext uri="{FF2B5EF4-FFF2-40B4-BE49-F238E27FC236}">
                <a16:creationId xmlns:a16="http://schemas.microsoft.com/office/drawing/2014/main" xmlns="" id="{235B45AF-132E-44AA-B9B2-642F6C199868}"/>
              </a:ext>
            </a:extLst>
          </p:cNvPr>
          <p:cNvSpPr txBox="1"/>
          <p:nvPr/>
        </p:nvSpPr>
        <p:spPr>
          <a:xfrm>
            <a:off x="7793151" y="1924617"/>
            <a:ext cx="227498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Preferred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a:ea typeface="+mn-ea"/>
                <a:cs typeface="+mn-cs"/>
              </a:rPr>
              <a:t>Member</a:t>
            </a:r>
          </a:p>
        </p:txBody>
      </p:sp>
      <p:sp>
        <p:nvSpPr>
          <p:cNvPr id="11" name="TextBox 10">
            <a:extLst>
              <a:ext uri="{FF2B5EF4-FFF2-40B4-BE49-F238E27FC236}">
                <a16:creationId xmlns:a16="http://schemas.microsoft.com/office/drawing/2014/main" xmlns="" id="{FCED53FA-6A2D-4C10-AB2F-5074D3F55F5D}"/>
              </a:ext>
            </a:extLst>
          </p:cNvPr>
          <p:cNvSpPr txBox="1"/>
          <p:nvPr/>
        </p:nvSpPr>
        <p:spPr>
          <a:xfrm>
            <a:off x="5106469" y="3549998"/>
            <a:ext cx="197425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mn-cs"/>
              </a:rPr>
              <a:t>The DST contributes $1M of capital to the LLC to make investment</a:t>
            </a:r>
          </a:p>
        </p:txBody>
      </p:sp>
      <p:sp>
        <p:nvSpPr>
          <p:cNvPr id="12" name="TextBox 11">
            <a:extLst>
              <a:ext uri="{FF2B5EF4-FFF2-40B4-BE49-F238E27FC236}">
                <a16:creationId xmlns:a16="http://schemas.microsoft.com/office/drawing/2014/main" xmlns="" id="{99A1892F-17B5-4311-9EEA-6AB457ED3E5C}"/>
              </a:ext>
            </a:extLst>
          </p:cNvPr>
          <p:cNvSpPr txBox="1"/>
          <p:nvPr/>
        </p:nvSpPr>
        <p:spPr>
          <a:xfrm>
            <a:off x="180378" y="5534913"/>
            <a:ext cx="1182336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Verdana"/>
                <a:ea typeface="+mn-ea"/>
                <a:cs typeface="+mn-cs"/>
              </a:rPr>
              <a:t>To invest in new projects, the DST partners with the DST Noteholder in a newly formed LLC, the DST is the preferred member with a back-end waterfall of 20%. The DST contributes capital as needed (assumed $3 million) to the LLC to complete the investment. </a:t>
            </a:r>
          </a:p>
        </p:txBody>
      </p:sp>
      <p:cxnSp>
        <p:nvCxnSpPr>
          <p:cNvPr id="15" name="Straight Arrow Connector 14">
            <a:extLst>
              <a:ext uri="{FF2B5EF4-FFF2-40B4-BE49-F238E27FC236}">
                <a16:creationId xmlns:a16="http://schemas.microsoft.com/office/drawing/2014/main" xmlns="" id="{22C0DA52-64B9-419D-A1CF-DC0F3D70B50C}"/>
              </a:ext>
            </a:extLst>
          </p:cNvPr>
          <p:cNvCxnSpPr>
            <a:cxnSpLocks/>
          </p:cNvCxnSpPr>
          <p:nvPr/>
        </p:nvCxnSpPr>
        <p:spPr>
          <a:xfrm>
            <a:off x="8849960" y="4354983"/>
            <a:ext cx="0" cy="3740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a:extLst>
              <a:ext uri="{FF2B5EF4-FFF2-40B4-BE49-F238E27FC236}">
                <a16:creationId xmlns:a16="http://schemas.microsoft.com/office/drawing/2014/main" xmlns="" id="{B04FD1DE-E86D-487A-848C-4E0DBE24AF61}"/>
              </a:ext>
            </a:extLst>
          </p:cNvPr>
          <p:cNvCxnSpPr>
            <a:cxnSpLocks/>
          </p:cNvCxnSpPr>
          <p:nvPr/>
        </p:nvCxnSpPr>
        <p:spPr>
          <a:xfrm flipV="1">
            <a:off x="3261358" y="4469023"/>
            <a:ext cx="0" cy="37867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0" name="Straight Arrow Connector 29">
            <a:extLst>
              <a:ext uri="{FF2B5EF4-FFF2-40B4-BE49-F238E27FC236}">
                <a16:creationId xmlns:a16="http://schemas.microsoft.com/office/drawing/2014/main" xmlns="" id="{056B85CB-A6F2-49B8-958E-F4D907714AC6}"/>
              </a:ext>
            </a:extLst>
          </p:cNvPr>
          <p:cNvCxnSpPr>
            <a:cxnSpLocks/>
          </p:cNvCxnSpPr>
          <p:nvPr/>
        </p:nvCxnSpPr>
        <p:spPr>
          <a:xfrm flipV="1">
            <a:off x="7491836" y="2265078"/>
            <a:ext cx="570124" cy="1621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9" name="Straight Arrow Connector 38">
            <a:extLst>
              <a:ext uri="{FF2B5EF4-FFF2-40B4-BE49-F238E27FC236}">
                <a16:creationId xmlns:a16="http://schemas.microsoft.com/office/drawing/2014/main" xmlns="" id="{56ECFDBB-54FD-4B97-9250-F7FA9DD8C2E5}"/>
              </a:ext>
            </a:extLst>
          </p:cNvPr>
          <p:cNvCxnSpPr>
            <a:cxnSpLocks/>
          </p:cNvCxnSpPr>
          <p:nvPr/>
        </p:nvCxnSpPr>
        <p:spPr>
          <a:xfrm flipH="1">
            <a:off x="3261358" y="2854384"/>
            <a:ext cx="10814" cy="448286"/>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45" name="Picture 44">
            <a:extLst>
              <a:ext uri="{FF2B5EF4-FFF2-40B4-BE49-F238E27FC236}">
                <a16:creationId xmlns:a16="http://schemas.microsoft.com/office/drawing/2014/main" xmlns="" id="{4BB8FC88-0765-4C6F-BFCC-D350B7BE09DD}"/>
              </a:ext>
            </a:extLst>
          </p:cNvPr>
          <p:cNvPicPr>
            <a:picLocks noChangeAspect="1"/>
          </p:cNvPicPr>
          <p:nvPr/>
        </p:nvPicPr>
        <p:blipFill>
          <a:blip r:embed="rId3"/>
          <a:stretch>
            <a:fillRect/>
          </a:stretch>
        </p:blipFill>
        <p:spPr>
          <a:xfrm rot="17788212">
            <a:off x="5164381" y="3588657"/>
            <a:ext cx="1736499" cy="3205180"/>
          </a:xfrm>
          <a:prstGeom prst="rect">
            <a:avLst/>
          </a:prstGeom>
        </p:spPr>
      </p:pic>
      <p:cxnSp>
        <p:nvCxnSpPr>
          <p:cNvPr id="14" name="Straight Arrow Connector 13">
            <a:extLst>
              <a:ext uri="{FF2B5EF4-FFF2-40B4-BE49-F238E27FC236}">
                <a16:creationId xmlns:a16="http://schemas.microsoft.com/office/drawing/2014/main" xmlns="" id="{5F7034DE-C2BB-4455-BB24-FE618B417740}"/>
              </a:ext>
            </a:extLst>
          </p:cNvPr>
          <p:cNvCxnSpPr/>
          <p:nvPr/>
        </p:nvCxnSpPr>
        <p:spPr>
          <a:xfrm flipH="1">
            <a:off x="4149842" y="2234598"/>
            <a:ext cx="569047"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xmlns="" id="{89330EB8-6CC8-4219-8780-AE1742EC1D16}"/>
              </a:ext>
            </a:extLst>
          </p:cNvPr>
          <p:cNvCxnSpPr>
            <a:cxnSpLocks/>
          </p:cNvCxnSpPr>
          <p:nvPr/>
        </p:nvCxnSpPr>
        <p:spPr>
          <a:xfrm flipH="1" flipV="1">
            <a:off x="6472518" y="2835489"/>
            <a:ext cx="1281954" cy="2037948"/>
          </a:xfrm>
          <a:prstGeom prst="straightConnector1">
            <a:avLst/>
          </a:prstGeom>
          <a:ln>
            <a:solidFill>
              <a:schemeClr val="accent6">
                <a:lumMod val="75000"/>
              </a:schemeClr>
            </a:solidFill>
            <a:tailEnd type="triangle"/>
          </a:ln>
        </p:spPr>
        <p:style>
          <a:lnRef idx="2">
            <a:schemeClr val="accent6"/>
          </a:lnRef>
          <a:fillRef idx="0">
            <a:schemeClr val="accent6"/>
          </a:fillRef>
          <a:effectRef idx="1">
            <a:schemeClr val="accent6"/>
          </a:effectRef>
          <a:fontRef idx="minor">
            <a:schemeClr val="tx1"/>
          </a:fontRef>
        </p:style>
      </p:cxnSp>
      <p:sp>
        <p:nvSpPr>
          <p:cNvPr id="17" name="TextBox 16">
            <a:extLst>
              <a:ext uri="{FF2B5EF4-FFF2-40B4-BE49-F238E27FC236}">
                <a16:creationId xmlns:a16="http://schemas.microsoft.com/office/drawing/2014/main" xmlns="" id="{BBA2B72E-9399-4CDC-A669-31B54760F1BB}"/>
              </a:ext>
            </a:extLst>
          </p:cNvPr>
          <p:cNvSpPr txBox="1"/>
          <p:nvPr/>
        </p:nvSpPr>
        <p:spPr>
          <a:xfrm rot="3436694">
            <a:off x="6788001" y="3378367"/>
            <a:ext cx="6730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Verdana"/>
                <a:ea typeface="+mn-ea"/>
                <a:cs typeface="+mn-cs"/>
              </a:rPr>
              <a:t>$1M</a:t>
            </a:r>
          </a:p>
        </p:txBody>
      </p:sp>
      <p:cxnSp>
        <p:nvCxnSpPr>
          <p:cNvPr id="24" name="Straight Arrow Connector 23">
            <a:extLst>
              <a:ext uri="{FF2B5EF4-FFF2-40B4-BE49-F238E27FC236}">
                <a16:creationId xmlns:a16="http://schemas.microsoft.com/office/drawing/2014/main" xmlns="" id="{F1C94258-FBA1-4B6D-8274-E0A6162A26D2}"/>
              </a:ext>
            </a:extLst>
          </p:cNvPr>
          <p:cNvCxnSpPr>
            <a:cxnSpLocks/>
          </p:cNvCxnSpPr>
          <p:nvPr/>
        </p:nvCxnSpPr>
        <p:spPr>
          <a:xfrm>
            <a:off x="8849960" y="2839406"/>
            <a:ext cx="0" cy="45472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921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10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7"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E0CD4B3BFA5A44ABF2F9D69334F7DF" ma:contentTypeVersion="1" ma:contentTypeDescription="Create a new document." ma:contentTypeScope="" ma:versionID="54d0235149ed77daf47803cd26801d2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DEB93A-F33D-472B-AA8C-2DBCCC8155A8}"/>
</file>

<file path=customXml/itemProps2.xml><?xml version="1.0" encoding="utf-8"?>
<ds:datastoreItem xmlns:ds="http://schemas.openxmlformats.org/officeDocument/2006/customXml" ds:itemID="{645D0963-F612-4EA9-95A4-2958C3DB9170}"/>
</file>

<file path=customXml/itemProps3.xml><?xml version="1.0" encoding="utf-8"?>
<ds:datastoreItem xmlns:ds="http://schemas.openxmlformats.org/officeDocument/2006/customXml" ds:itemID="{8EE56C24-AFDC-44F9-9562-FA6474E9CE3A}"/>
</file>

<file path=docProps/app.xml><?xml version="1.0" encoding="utf-8"?>
<Properties xmlns="http://schemas.openxmlformats.org/officeDocument/2006/extended-properties" xmlns:vt="http://schemas.openxmlformats.org/officeDocument/2006/docPropsVTypes">
  <TotalTime>8854</TotalTime>
  <Words>1099</Words>
  <Application>Microsoft Office PowerPoint</Application>
  <PresentationFormat>Widescreen</PresentationFormat>
  <Paragraphs>132</Paragraphs>
  <Slides>13</Slides>
  <Notes>10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Arial</vt:lpstr>
      <vt:lpstr>Arial Black</vt:lpstr>
      <vt:lpstr>Calibri</vt:lpstr>
      <vt:lpstr>Helvetica</vt:lpstr>
      <vt:lpstr>Open Sans</vt:lpstr>
      <vt:lpstr>Open Sans Light</vt:lpstr>
      <vt:lpstr>Times New Roman</vt:lpstr>
      <vt:lpstr>Verdana</vt:lpstr>
      <vt:lpstr>Wingdings</vt:lpstr>
      <vt:lpstr>2_Office Theme</vt:lpstr>
      <vt:lpstr>3_Office Theme</vt:lpstr>
      <vt:lpstr>6_Office Theme</vt:lpstr>
      <vt:lpstr>PowerPoint Presentation</vt:lpstr>
      <vt:lpstr>Option 1: Don’t Sell</vt:lpstr>
      <vt:lpstr>The Perfect Storm:</vt:lpstr>
      <vt:lpstr>PowerPoint Presentation</vt:lpstr>
      <vt:lpstr>PowerPoint Presentation</vt:lpstr>
      <vt:lpstr>PowerPoint Presentation</vt:lpstr>
      <vt:lpstr>PowerPoint Presentation</vt:lpstr>
      <vt:lpstr> Can the DST Invest Back Into Real Estate or a Business?  The answer is YES!</vt:lpstr>
      <vt:lpstr>Deferred Sales Trust™ </vt:lpstr>
      <vt:lpstr>Deferred Sales Trust™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McIntyre</dc:creator>
  <cp:lastModifiedBy>Hueser, Rosemary</cp:lastModifiedBy>
  <cp:revision>33</cp:revision>
  <dcterms:created xsi:type="dcterms:W3CDTF">2017-08-22T15:55:57Z</dcterms:created>
  <dcterms:modified xsi:type="dcterms:W3CDTF">2019-09-18T14:12:55Z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0x010100D5E0CD4B3BFA5A44ABF2F9D69334F7DF</vt:lpwstr>
  </property>
</Properties>
</file>