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39"/>
  </p:notesMasterIdLst>
  <p:sldIdLst>
    <p:sldId id="361" r:id="rId2"/>
    <p:sldId id="258" r:id="rId3"/>
    <p:sldId id="390" r:id="rId4"/>
    <p:sldId id="414" r:id="rId5"/>
    <p:sldId id="318" r:id="rId6"/>
    <p:sldId id="319" r:id="rId7"/>
    <p:sldId id="320" r:id="rId8"/>
    <p:sldId id="407" r:id="rId9"/>
    <p:sldId id="393" r:id="rId10"/>
    <p:sldId id="408" r:id="rId11"/>
    <p:sldId id="401" r:id="rId12"/>
    <p:sldId id="329" r:id="rId13"/>
    <p:sldId id="328" r:id="rId14"/>
    <p:sldId id="409" r:id="rId15"/>
    <p:sldId id="410" r:id="rId16"/>
    <p:sldId id="402" r:id="rId17"/>
    <p:sldId id="415" r:id="rId18"/>
    <p:sldId id="403" r:id="rId19"/>
    <p:sldId id="404" r:id="rId20"/>
    <p:sldId id="287" r:id="rId21"/>
    <p:sldId id="411" r:id="rId22"/>
    <p:sldId id="412" r:id="rId23"/>
    <p:sldId id="327" r:id="rId24"/>
    <p:sldId id="375" r:id="rId25"/>
    <p:sldId id="378" r:id="rId26"/>
    <p:sldId id="379" r:id="rId27"/>
    <p:sldId id="363" r:id="rId28"/>
    <p:sldId id="371" r:id="rId29"/>
    <p:sldId id="372" r:id="rId30"/>
    <p:sldId id="360" r:id="rId31"/>
    <p:sldId id="365" r:id="rId32"/>
    <p:sldId id="370" r:id="rId33"/>
    <p:sldId id="367" r:id="rId34"/>
    <p:sldId id="369" r:id="rId35"/>
    <p:sldId id="389" r:id="rId36"/>
    <p:sldId id="413" r:id="rId37"/>
    <p:sldId id="259" r:id="rId3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CC9900"/>
    <a:srgbClr val="FFCC00"/>
    <a:srgbClr val="FFCC33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86EE-6BC5-0A4A-80C0-96520E3F905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ECF5D-E0A5-5F46-BF93-63B827DF0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7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A77860-DD6E-4ACB-B5C0-DF7CAAC98E0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E36DE-F19E-0A4A-9C18-CD3F0892FF0D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8D3DC-BE32-4348-9EB3-1D72DFF366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50F0E-9763-094D-9E66-207FE1C5B0F0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F3A97-DD8A-1543-9914-F8F86F492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8F83-8EF2-4309-8864-5EFBBED3E94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5999-C5DC-4BD0-83C2-02318B1DD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EE88B-D31F-A448-91E6-2298942BF42C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24BBD-8788-4B4B-AD13-2DE7DA190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9D0FA-8DD4-FD43-8479-64BE70E3193F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FB6BE-92C9-044F-B74C-DBAFCC392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4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374B4-0EFD-F244-8989-10857FAA09AA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05413-40A3-1E45-984D-214C78BD72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4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3E706F-0E0A-BF41-A04D-D46C75D612A2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BCE61-5030-5B42-87A6-644C92416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97080-CEFB-7647-9197-1A829FB81712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442AF-01F9-5540-8F5D-DC66DD7A6C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5EA14-3ED4-1845-9ED3-F2716E84ABEE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CDC2-478A-CA4D-B0ED-F08D8E1F15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5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CB87-C87D-A841-8FB8-B2447F77C667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F289E-BE2A-BA46-A834-CCFDFA69FE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9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F11A7-A184-4A43-88B3-28F4FBB6C6A2}" type="datetimeFigureOut">
              <a:rPr lang="en-US" smtClean="0"/>
              <a:pPr>
                <a:defRPr/>
              </a:pPr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FAE9D-2063-854E-951F-2FC7093DF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9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8F83-8EF2-4309-8864-5EFBBED3E94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5999-C5DC-4BD0-83C2-02318B1DD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7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ldercounsel.com" TargetMode="External"/><Relationship Id="rId2" Type="http://schemas.openxmlformats.org/officeDocument/2006/relationships/hyperlink" Target="http://www.sullivanestatelaw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685800" y="789516"/>
            <a:ext cx="7772400" cy="1614598"/>
          </a:xfrm>
        </p:spPr>
        <p:txBody>
          <a:bodyPr>
            <a:normAutofit fontScale="90000"/>
          </a:bodyPr>
          <a:lstStyle/>
          <a:p>
            <a:r>
              <a:rPr lang="en-US" sz="5500" dirty="0">
                <a:latin typeface="Arial" charset="0"/>
              </a:rPr>
              <a:t>Long Term Care Planning: </a:t>
            </a:r>
            <a:br>
              <a:rPr lang="en-US" sz="55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Providing Peace of Mind to Clients &amp; Protecting Advisor’s AUM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375664"/>
            <a:ext cx="6400800" cy="1752600"/>
          </a:xfrm>
        </p:spPr>
        <p:txBody>
          <a:bodyPr/>
          <a:lstStyle/>
          <a:p>
            <a:r>
              <a:rPr lang="en-US" dirty="0"/>
              <a:t>Lewis B. Leflar</a:t>
            </a:r>
          </a:p>
          <a:p>
            <a:r>
              <a:rPr lang="en-US" dirty="0"/>
              <a:t>Attorney &amp; Counselor at Law</a:t>
            </a:r>
          </a:p>
          <a:p>
            <a:r>
              <a:rPr lang="en-US" dirty="0"/>
              <a:t>Sullivan Estate Law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91" y="2682875"/>
            <a:ext cx="182095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9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DAB14-CFFA-4B8E-B77A-4A7D5535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Can You Afford?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617C6-B088-4E8A-B3E8-29E38BB49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Are your clients prepared for these costs if they live into their: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/>
              <a:t>80’s</a:t>
            </a:r>
          </a:p>
          <a:p>
            <a:pPr marL="0" indent="0" algn="ctr">
              <a:buNone/>
            </a:pPr>
            <a:endParaRPr lang="en-US" sz="2300" dirty="0"/>
          </a:p>
          <a:p>
            <a:pPr marL="0" indent="0" algn="ctr">
              <a:buNone/>
            </a:pPr>
            <a:r>
              <a:rPr lang="en-US" sz="6000" dirty="0"/>
              <a:t>90’s</a:t>
            </a:r>
          </a:p>
          <a:p>
            <a:pPr marL="0" indent="0" algn="ctr">
              <a:buNone/>
            </a:pPr>
            <a:endParaRPr lang="en-US" sz="2300" dirty="0"/>
          </a:p>
          <a:p>
            <a:pPr marL="0" indent="0" algn="ctr">
              <a:buNone/>
            </a:pPr>
            <a:r>
              <a:rPr lang="en-US" sz="6000" dirty="0"/>
              <a:t>100’s</a:t>
            </a:r>
          </a:p>
        </p:txBody>
      </p:sp>
    </p:spTree>
    <p:extLst>
      <p:ext uri="{BB962C8B-B14F-4D97-AF65-F5344CB8AC3E}">
        <p14:creationId xmlns:p14="http://schemas.microsoft.com/office/powerpoint/2010/main" val="2247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7300" b="1" dirty="0">
                <a:solidFill>
                  <a:schemeClr val="bg2">
                    <a:lumMod val="25000"/>
                  </a:schemeClr>
                </a:solidFill>
              </a:rPr>
              <a:t>Medicare vs. Medicaid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11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insurance program for persons age 65 or older or who have been determined to be disabled</a:t>
            </a:r>
          </a:p>
          <a:p>
            <a:r>
              <a:rPr lang="en-US" dirty="0"/>
              <a:t>Will not provide for long-term care, only rehabilitation in a facility for up to 100 days following admission to a hospital for 3 midnights</a:t>
            </a:r>
          </a:p>
          <a:p>
            <a:r>
              <a:rPr lang="en-US" dirty="0"/>
              <a:t>No Means Testing</a:t>
            </a:r>
          </a:p>
        </p:txBody>
      </p:sp>
    </p:spTree>
    <p:extLst>
      <p:ext uri="{BB962C8B-B14F-4D97-AF65-F5344CB8AC3E}">
        <p14:creationId xmlns:p14="http://schemas.microsoft.com/office/powerpoint/2010/main" val="190687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76"/>
            <a:ext cx="8229600" cy="3959225"/>
          </a:xfrm>
        </p:spPr>
        <p:txBody>
          <a:bodyPr/>
          <a:lstStyle/>
          <a:p>
            <a:r>
              <a:rPr lang="en-US" dirty="0"/>
              <a:t>Federal program based on federal rules, but administered by the states</a:t>
            </a:r>
          </a:p>
          <a:p>
            <a:r>
              <a:rPr lang="en-US" dirty="0"/>
              <a:t>Income and asset rules</a:t>
            </a:r>
          </a:p>
          <a:p>
            <a:r>
              <a:rPr lang="en-US" dirty="0"/>
              <a:t>As long as a person qualifies Medically and financially, that person will receive benefits (in a nursing home)</a:t>
            </a:r>
          </a:p>
          <a:p>
            <a:r>
              <a:rPr lang="en-US" dirty="0"/>
              <a:t>Only program that will pay for long-term care</a:t>
            </a:r>
          </a:p>
        </p:txBody>
      </p:sp>
    </p:spTree>
    <p:extLst>
      <p:ext uri="{BB962C8B-B14F-4D97-AF65-F5344CB8AC3E}">
        <p14:creationId xmlns:p14="http://schemas.microsoft.com/office/powerpoint/2010/main" val="256586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C64E7-B115-45DE-A314-7DCC2C57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2420"/>
          </a:xfrm>
        </p:spPr>
        <p:txBody>
          <a:bodyPr>
            <a:normAutofit/>
          </a:bodyPr>
          <a:lstStyle/>
          <a:p>
            <a:r>
              <a:rPr lang="en-US" dirty="0"/>
              <a:t>Border State Comparison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534392-8DE8-43A7-AB65-B4576D747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019" y="1447059"/>
            <a:ext cx="4040188" cy="541537"/>
          </a:xfrm>
        </p:spPr>
        <p:txBody>
          <a:bodyPr/>
          <a:lstStyle/>
          <a:p>
            <a:pPr algn="ctr"/>
            <a:r>
              <a:rPr lang="en-US" dirty="0"/>
              <a:t>KANSAS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92FF3-F4BE-4DD7-87FC-8A5DD1B70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88597"/>
            <a:ext cx="4040188" cy="4137566"/>
          </a:xfrm>
        </p:spPr>
        <p:txBody>
          <a:bodyPr>
            <a:normAutofit/>
          </a:bodyPr>
          <a:lstStyle/>
          <a:p>
            <a:r>
              <a:rPr lang="en-US" sz="2000" dirty="0"/>
              <a:t>Individual Resource Limit $2,000</a:t>
            </a:r>
          </a:p>
          <a:p>
            <a:r>
              <a:rPr lang="en-US" sz="2000" dirty="0"/>
              <a:t>Community Spouse Resource Minimum $24,720</a:t>
            </a:r>
          </a:p>
          <a:p>
            <a:r>
              <a:rPr lang="en-US" sz="2000" dirty="0"/>
              <a:t>Community Spouse Resource Maximum $123,600</a:t>
            </a:r>
          </a:p>
          <a:p>
            <a:r>
              <a:rPr lang="en-US" sz="2000" dirty="0"/>
              <a:t>Minimum Monthly Maintenance Needs Allowance $2,058</a:t>
            </a:r>
          </a:p>
          <a:p>
            <a:r>
              <a:rPr lang="en-US" sz="2000" dirty="0"/>
              <a:t>Maximum Monthly Maintenance Needs Allowance $3,090</a:t>
            </a:r>
          </a:p>
          <a:p>
            <a:r>
              <a:rPr lang="en-US" sz="2000" dirty="0"/>
              <a:t>Divestment Penalty $207.70 per Day – No Monthly Amount</a:t>
            </a:r>
          </a:p>
          <a:p>
            <a:r>
              <a:rPr lang="en-US" sz="2000" dirty="0"/>
              <a:t>Expanded Recovery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0CB494-677B-4353-BE48-5E15CF65A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08116" y="1447059"/>
            <a:ext cx="4041775" cy="541538"/>
          </a:xfrm>
        </p:spPr>
        <p:txBody>
          <a:bodyPr/>
          <a:lstStyle/>
          <a:p>
            <a:pPr algn="ctr"/>
            <a:r>
              <a:rPr lang="en-US" dirty="0"/>
              <a:t>MISSOURI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D9F5FD-ED3B-480E-9591-4D423CD11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988597"/>
            <a:ext cx="4041775" cy="4137565"/>
          </a:xfrm>
        </p:spPr>
        <p:txBody>
          <a:bodyPr>
            <a:normAutofit/>
          </a:bodyPr>
          <a:lstStyle/>
          <a:p>
            <a:r>
              <a:rPr lang="en-US" sz="2000" dirty="0"/>
              <a:t>Individual Resource Limit $3,000</a:t>
            </a:r>
          </a:p>
          <a:p>
            <a:r>
              <a:rPr lang="en-US" sz="2000" dirty="0"/>
              <a:t>Community Spouse Resource Minimum $24,720</a:t>
            </a:r>
          </a:p>
          <a:p>
            <a:r>
              <a:rPr lang="en-US" sz="2000" dirty="0"/>
              <a:t>Community Spouse Resource Maximum $123,600</a:t>
            </a:r>
          </a:p>
          <a:p>
            <a:r>
              <a:rPr lang="en-US" sz="2000" dirty="0"/>
              <a:t>Minimum Monthly Maintenance Needs Allowance $2,058</a:t>
            </a:r>
          </a:p>
          <a:p>
            <a:r>
              <a:rPr lang="en-US" sz="2000" dirty="0"/>
              <a:t>Maximum Monthly Maintenance Needs Allowance $3,090</a:t>
            </a:r>
          </a:p>
          <a:p>
            <a:r>
              <a:rPr lang="en-US" sz="2000" dirty="0"/>
              <a:t>Divestment Penalty $201.27 per Day or $6,122 Per Month</a:t>
            </a:r>
          </a:p>
          <a:p>
            <a:r>
              <a:rPr lang="en-US" sz="2000" dirty="0"/>
              <a:t>Expanded Recovery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0033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9D75-4105-4959-9F67-233A669FE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Assets Are Resources?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F3905-892E-407F-984E-EED36387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8485"/>
            <a:ext cx="4040188" cy="541538"/>
          </a:xfrm>
        </p:spPr>
        <p:txBody>
          <a:bodyPr/>
          <a:lstStyle/>
          <a:p>
            <a:pPr algn="ctr"/>
            <a:r>
              <a:rPr lang="en-US" dirty="0"/>
              <a:t>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96B5C-B1D8-4697-9AA6-34B269F0F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740023"/>
            <a:ext cx="4040188" cy="43861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Checking &amp; Savings Accounts</a:t>
            </a:r>
          </a:p>
          <a:p>
            <a:r>
              <a:rPr lang="en-US" dirty="0"/>
              <a:t>CDs or Money Market Accounts</a:t>
            </a:r>
          </a:p>
          <a:p>
            <a:r>
              <a:rPr lang="en-US" dirty="0"/>
              <a:t>Stocks, Bonds &amp; Mutual Funds</a:t>
            </a:r>
          </a:p>
          <a:p>
            <a:r>
              <a:rPr lang="en-US" dirty="0"/>
              <a:t>Additional Real Estate or Automobiles (including boats &amp; RVs)</a:t>
            </a:r>
          </a:p>
          <a:p>
            <a:r>
              <a:rPr lang="en-US" dirty="0"/>
              <a:t>Land Contracts, Promissory Notes, or Annuities that have Value on the Secondary Market</a:t>
            </a:r>
          </a:p>
          <a:p>
            <a:r>
              <a:rPr lang="en-US" dirty="0"/>
              <a:t>IRAs of Both Spouses (Missouri)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F37F6-81CD-4582-BB0D-3FD5D08C9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198486"/>
            <a:ext cx="4041775" cy="541538"/>
          </a:xfrm>
        </p:spPr>
        <p:txBody>
          <a:bodyPr/>
          <a:lstStyle/>
          <a:p>
            <a:pPr algn="ctr"/>
            <a:r>
              <a:rPr lang="en-US" dirty="0"/>
              <a:t>Exempt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1BAA9-6748-44E2-92F9-3F76A4FD4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740024"/>
            <a:ext cx="4041775" cy="43861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Primary Residence</a:t>
            </a:r>
          </a:p>
          <a:p>
            <a:r>
              <a:rPr lang="en-US" dirty="0"/>
              <a:t>One Automobile</a:t>
            </a:r>
          </a:p>
          <a:p>
            <a:r>
              <a:rPr lang="en-US" dirty="0"/>
              <a:t>Personal Effects and Household Items</a:t>
            </a:r>
          </a:p>
          <a:p>
            <a:r>
              <a:rPr lang="en-US" dirty="0"/>
              <a:t>Life Insurance (Subject to state limits on Cash Value)</a:t>
            </a:r>
          </a:p>
          <a:p>
            <a:r>
              <a:rPr lang="en-US" dirty="0"/>
              <a:t>Irrevocable Funeral Expense Trust (State Limits)</a:t>
            </a:r>
          </a:p>
          <a:p>
            <a:r>
              <a:rPr lang="en-US" dirty="0"/>
              <a:t>Community Spouse IRA (Kansas)</a:t>
            </a:r>
          </a:p>
        </p:txBody>
      </p:sp>
    </p:spTree>
    <p:extLst>
      <p:ext uri="{BB962C8B-B14F-4D97-AF65-F5344CB8AC3E}">
        <p14:creationId xmlns:p14="http://schemas.microsoft.com/office/powerpoint/2010/main" val="2194719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00BFC4-D4E2-4076-A3C4-67AE6CE9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Long Term Care?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37C586-5EFD-496A-8FF7-BD6BB371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Health Care</a:t>
            </a:r>
          </a:p>
          <a:p>
            <a:r>
              <a:rPr lang="en-US" dirty="0"/>
              <a:t>Independent Living</a:t>
            </a:r>
          </a:p>
          <a:p>
            <a:r>
              <a:rPr lang="en-US" dirty="0"/>
              <a:t>Assisted Living</a:t>
            </a:r>
          </a:p>
          <a:p>
            <a:pPr lvl="1"/>
            <a:r>
              <a:rPr lang="en-US" dirty="0"/>
              <a:t>Levels of Care</a:t>
            </a:r>
          </a:p>
          <a:p>
            <a:pPr lvl="1"/>
            <a:r>
              <a:rPr lang="en-US" dirty="0"/>
              <a:t>Being Ambulatory</a:t>
            </a:r>
          </a:p>
          <a:p>
            <a:pPr lvl="1"/>
            <a:r>
              <a:rPr lang="en-US" dirty="0"/>
              <a:t>Memory Care Units</a:t>
            </a:r>
          </a:p>
          <a:p>
            <a:r>
              <a:rPr lang="en-US" dirty="0"/>
              <a:t>Skilled Nursing Facilities</a:t>
            </a:r>
          </a:p>
        </p:txBody>
      </p:sp>
    </p:spTree>
    <p:extLst>
      <p:ext uri="{BB962C8B-B14F-4D97-AF65-F5344CB8AC3E}">
        <p14:creationId xmlns:p14="http://schemas.microsoft.com/office/powerpoint/2010/main" val="184585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CCAEBB-03DE-425A-9337-5D6862FC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9508"/>
            <a:ext cx="8229600" cy="5310230"/>
          </a:xfrm>
        </p:spPr>
        <p:txBody>
          <a:bodyPr>
            <a:normAutofit/>
          </a:bodyPr>
          <a:lstStyle/>
          <a:p>
            <a:r>
              <a:rPr lang="en-US" sz="6000" dirty="0"/>
              <a:t>How Do You Feel About This Type Of Planning?</a:t>
            </a:r>
          </a:p>
        </p:txBody>
      </p:sp>
    </p:spTree>
    <p:extLst>
      <p:ext uri="{BB962C8B-B14F-4D97-AF65-F5344CB8AC3E}">
        <p14:creationId xmlns:p14="http://schemas.microsoft.com/office/powerpoint/2010/main" val="1903594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11F5-6B99-4F05-8458-20EC02CB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Matter?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BF175-C398-4B2A-8A59-E3A1DB70C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795631"/>
          </a:xfrm>
        </p:spPr>
        <p:txBody>
          <a:bodyPr/>
          <a:lstStyle/>
          <a:p>
            <a:r>
              <a:rPr lang="en-US" dirty="0"/>
              <a:t>Client A</a:t>
            </a:r>
          </a:p>
          <a:p>
            <a:pPr lvl="1"/>
            <a:r>
              <a:rPr lang="en-US" dirty="0"/>
              <a:t>Cancer Patient</a:t>
            </a:r>
          </a:p>
          <a:p>
            <a:pPr lvl="1"/>
            <a:r>
              <a:rPr lang="en-US" dirty="0"/>
              <a:t>Short life expectancy</a:t>
            </a:r>
          </a:p>
          <a:p>
            <a:pPr lvl="1"/>
            <a:r>
              <a:rPr lang="en-US" dirty="0"/>
              <a:t>High Cost of Treatment</a:t>
            </a:r>
          </a:p>
          <a:p>
            <a:pPr lvl="1"/>
            <a:r>
              <a:rPr lang="en-US" dirty="0"/>
              <a:t>Covered by Medicare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81EEB-7FF7-4A99-B7FE-8F8B50CF3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95631"/>
          </a:xfrm>
        </p:spPr>
        <p:txBody>
          <a:bodyPr/>
          <a:lstStyle/>
          <a:p>
            <a:r>
              <a:rPr lang="en-US" dirty="0"/>
              <a:t>Client B</a:t>
            </a:r>
          </a:p>
          <a:p>
            <a:pPr lvl="1"/>
            <a:r>
              <a:rPr lang="en-US" dirty="0"/>
              <a:t>Alzheimer's Patient</a:t>
            </a:r>
          </a:p>
          <a:p>
            <a:pPr lvl="1"/>
            <a:r>
              <a:rPr lang="en-US" dirty="0"/>
              <a:t>Long life expectancy</a:t>
            </a:r>
          </a:p>
          <a:p>
            <a:pPr lvl="1"/>
            <a:r>
              <a:rPr lang="en-US" dirty="0"/>
              <a:t>High Cost of Treatment</a:t>
            </a:r>
          </a:p>
          <a:p>
            <a:pPr lvl="1"/>
            <a:r>
              <a:rPr lang="en-US" dirty="0"/>
              <a:t>Not Covered by Medicare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FE38B6-7908-4FC7-A078-B2BB84FFAD64}"/>
              </a:ext>
            </a:extLst>
          </p:cNvPr>
          <p:cNvSpPr txBox="1"/>
          <p:nvPr/>
        </p:nvSpPr>
        <p:spPr>
          <a:xfrm>
            <a:off x="612396" y="4857226"/>
            <a:ext cx="807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are working within the laws established by Congress and regulations that are issued by the state to provide the most for your client </a:t>
            </a:r>
          </a:p>
        </p:txBody>
      </p:sp>
    </p:spTree>
    <p:extLst>
      <p:ext uri="{BB962C8B-B14F-4D97-AF65-F5344CB8AC3E}">
        <p14:creationId xmlns:p14="http://schemas.microsoft.com/office/powerpoint/2010/main" val="3062923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Option To Pay For Long Term Care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Long Term Care Insurance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Nothing, wait for a health care crisis, then spend all assets and go on Medicaid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Nothing, wait for a health care crisis, hope that there are Medicaid planning strategies available to protect some of the assets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 ahead and protect assets in case a health care crisis hits</a:t>
            </a:r>
          </a:p>
        </p:txBody>
      </p:sp>
    </p:spTree>
    <p:extLst>
      <p:ext uri="{BB962C8B-B14F-4D97-AF65-F5344CB8AC3E}">
        <p14:creationId xmlns:p14="http://schemas.microsoft.com/office/powerpoint/2010/main" val="423358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1bw.jpg"/>
          <p:cNvPicPr>
            <a:picLocks noChangeAspect="1"/>
          </p:cNvPicPr>
          <p:nvPr/>
        </p:nvPicPr>
        <p:blipFill rotWithShape="1">
          <a:blip r:embed="rId2" cstate="print">
            <a:alphaModFix amt="7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0546"/>
            <a:ext cx="9155545" cy="56418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Importance of Long Term Care Planning </a:t>
            </a:r>
          </a:p>
          <a:p>
            <a:r>
              <a:rPr lang="en-US" dirty="0"/>
              <a:t>Who does this impact?</a:t>
            </a:r>
          </a:p>
          <a:p>
            <a:r>
              <a:rPr lang="en-US" dirty="0"/>
              <a:t>Medicare vs. Medicaid</a:t>
            </a:r>
          </a:p>
          <a:p>
            <a:r>
              <a:rPr lang="en-US" dirty="0"/>
              <a:t>Reactions to Long Term Care Planning</a:t>
            </a:r>
          </a:p>
          <a:p>
            <a:r>
              <a:rPr lang="en-US" dirty="0"/>
              <a:t>4 Options to Pay for Long Term Care</a:t>
            </a:r>
          </a:p>
          <a:p>
            <a:r>
              <a:rPr lang="en-US" dirty="0"/>
              <a:t>Case Studies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65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Long-Term Care Insurance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/>
          <a:lstStyle/>
          <a:p>
            <a:r>
              <a:rPr lang="en-US" sz="2800" dirty="0"/>
              <a:t>A crucial part of any long-term care plan</a:t>
            </a:r>
          </a:p>
          <a:p>
            <a:r>
              <a:rPr lang="en-US" sz="2800" dirty="0"/>
              <a:t>But is it available, and is it affordable?</a:t>
            </a:r>
          </a:p>
        </p:txBody>
      </p:sp>
    </p:spTree>
    <p:extLst>
      <p:ext uri="{BB962C8B-B14F-4D97-AF65-F5344CB8AC3E}">
        <p14:creationId xmlns:p14="http://schemas.microsoft.com/office/powerpoint/2010/main" val="1391440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19FE-E0E2-4F27-9E55-E1B6AD99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131211"/>
          </a:xfrm>
        </p:spPr>
        <p:txBody>
          <a:bodyPr>
            <a:normAutofit/>
          </a:bodyPr>
          <a:lstStyle/>
          <a:p>
            <a:r>
              <a:rPr lang="en-US" dirty="0"/>
              <a:t>#2 Do Nothing, Wait for a Health Care Crisis, Then Spend All Assets and Go on Medicaid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EDDBF-E06F-4128-B104-6CC675A52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3301"/>
            <a:ext cx="8229600" cy="3462862"/>
          </a:xfrm>
        </p:spPr>
        <p:txBody>
          <a:bodyPr/>
          <a:lstStyle/>
          <a:p>
            <a:r>
              <a:rPr lang="en-US" dirty="0"/>
              <a:t>In my view the worst option</a:t>
            </a:r>
          </a:p>
          <a:p>
            <a:r>
              <a:rPr lang="en-US" dirty="0"/>
              <a:t>Removes wealth from family</a:t>
            </a:r>
          </a:p>
          <a:p>
            <a:r>
              <a:rPr lang="en-US" dirty="0"/>
              <a:t>Community Spouse left with limited resources?</a:t>
            </a:r>
          </a:p>
        </p:txBody>
      </p:sp>
    </p:spTree>
    <p:extLst>
      <p:ext uri="{BB962C8B-B14F-4D97-AF65-F5344CB8AC3E}">
        <p14:creationId xmlns:p14="http://schemas.microsoft.com/office/powerpoint/2010/main" val="101056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D6DAFD-863B-448A-A6B9-4CBFA7835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5522"/>
            <a:ext cx="7772400" cy="4820575"/>
          </a:xfrm>
        </p:spPr>
        <p:txBody>
          <a:bodyPr>
            <a:normAutofit/>
          </a:bodyPr>
          <a:lstStyle/>
          <a:p>
            <a:r>
              <a:rPr lang="en-US" sz="7200" dirty="0"/>
              <a:t>Crisis Planning</a:t>
            </a:r>
            <a:br>
              <a:rPr lang="en-US" sz="7200" dirty="0"/>
            </a:br>
            <a:r>
              <a:rPr lang="en-US" sz="7200" dirty="0"/>
              <a:t>vs.</a:t>
            </a:r>
            <a:br>
              <a:rPr lang="en-US" sz="7200" dirty="0"/>
            </a:br>
            <a:r>
              <a:rPr lang="en-US" sz="7200" dirty="0"/>
              <a:t>Proactive Planning</a:t>
            </a:r>
          </a:p>
        </p:txBody>
      </p:sp>
    </p:spTree>
    <p:extLst>
      <p:ext uri="{BB962C8B-B14F-4D97-AF65-F5344CB8AC3E}">
        <p14:creationId xmlns:p14="http://schemas.microsoft.com/office/powerpoint/2010/main" val="2160005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Crisis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is already ill, in hospital or already in a facility</a:t>
            </a:r>
          </a:p>
          <a:p>
            <a:r>
              <a:rPr lang="en-US" dirty="0"/>
              <a:t>Paying out of pocket for care</a:t>
            </a:r>
          </a:p>
          <a:p>
            <a:r>
              <a:rPr lang="en-US" dirty="0"/>
              <a:t>We can still protect assets, but not as much as if we had done proactive planning</a:t>
            </a:r>
          </a:p>
          <a:p>
            <a:r>
              <a:rPr lang="en-US" dirty="0"/>
              <a:t>High stress situation for family and client</a:t>
            </a:r>
          </a:p>
        </p:txBody>
      </p:sp>
    </p:spTree>
    <p:extLst>
      <p:ext uri="{BB962C8B-B14F-4D97-AF65-F5344CB8AC3E}">
        <p14:creationId xmlns:p14="http://schemas.microsoft.com/office/powerpoint/2010/main" val="3089599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Goal in Crisis Planning</a:t>
            </a:r>
          </a:p>
        </p:txBody>
      </p:sp>
      <p:sp>
        <p:nvSpPr>
          <p:cNvPr id="124930" name="Content Placeholder 2"/>
          <p:cNvSpPr>
            <a:spLocks noGrp="1"/>
          </p:cNvSpPr>
          <p:nvPr>
            <p:ph idx="1"/>
          </p:nvPr>
        </p:nvSpPr>
        <p:spPr>
          <a:xfrm>
            <a:off x="457200" y="1299507"/>
            <a:ext cx="8229600" cy="390313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sz="2400" dirty="0"/>
              <a:t>To protect as many countable assets as possible, get the client qualified as soon as possible</a:t>
            </a:r>
          </a:p>
          <a:p>
            <a:pPr>
              <a:defRPr/>
            </a:pPr>
            <a:r>
              <a:rPr lang="en-US" altLang="en-US" sz="2400" dirty="0"/>
              <a:t>How?</a:t>
            </a:r>
          </a:p>
          <a:p>
            <a:pPr lvl="1">
              <a:defRPr/>
            </a:pPr>
            <a:r>
              <a:rPr lang="en-US" altLang="en-US" sz="2400" dirty="0"/>
              <a:t>Exempt transfers (if any appropriate recipients)</a:t>
            </a:r>
          </a:p>
          <a:p>
            <a:pPr lvl="1">
              <a:defRPr/>
            </a:pPr>
            <a:r>
              <a:rPr lang="en-US" altLang="en-US" sz="2400" dirty="0"/>
              <a:t>Gifting part of the assets, and turning the rest into an income stream to pay through the penalty period caused by the gift</a:t>
            </a:r>
          </a:p>
          <a:p>
            <a:pPr lvl="1">
              <a:defRPr/>
            </a:pPr>
            <a:r>
              <a:rPr lang="en-US" altLang="en-US" sz="2400" dirty="0"/>
              <a:t>Spending down on allowed expenses (home repairs, attorney fees)</a:t>
            </a:r>
          </a:p>
          <a:p>
            <a:pPr lvl="1">
              <a:defRPr/>
            </a:pPr>
            <a:r>
              <a:rPr lang="en-US" altLang="en-US" sz="2400" dirty="0"/>
              <a:t>Transfer to the well spouse, and consider options available to married persons</a:t>
            </a:r>
          </a:p>
        </p:txBody>
      </p:sp>
      <p:sp>
        <p:nvSpPr>
          <p:cNvPr id="1300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00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Crisis Illustration</a:t>
            </a:r>
          </a:p>
        </p:txBody>
      </p:sp>
      <p:sp>
        <p:nvSpPr>
          <p:cNvPr id="132098" name="Content Placeholder 2"/>
          <p:cNvSpPr>
            <a:spLocks noGrp="1"/>
          </p:cNvSpPr>
          <p:nvPr>
            <p:ph idx="1"/>
          </p:nvPr>
        </p:nvSpPr>
        <p:spPr>
          <a:xfrm>
            <a:off x="457200" y="1665818"/>
            <a:ext cx="8229600" cy="3903133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Harold has $100,000 and is in a nursing home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He wants to qualify for Medicaid as soon as possible and achieve some asset protection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One solution:</a:t>
            </a:r>
          </a:p>
          <a:p>
            <a:pPr lvl="1"/>
            <a:r>
              <a:rPr lang="en-US" sz="2400" dirty="0">
                <a:latin typeface="Arial" charset="0"/>
                <a:cs typeface="Arial" charset="0"/>
              </a:rPr>
              <a:t>A partial gift ($50,000)</a:t>
            </a:r>
          </a:p>
          <a:p>
            <a:pPr lvl="1"/>
            <a:r>
              <a:rPr lang="en-US" sz="2400" dirty="0">
                <a:latin typeface="Arial" charset="0"/>
                <a:cs typeface="Arial" charset="0"/>
              </a:rPr>
              <a:t>Purchase of a Medicaid Compliant annuity (for $48,000) that provides an income stream to pay through the penalty period caused by the gift.</a:t>
            </a:r>
          </a:p>
          <a:p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32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32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Crisis Illustration Continued</a:t>
            </a:r>
          </a:p>
        </p:txBody>
      </p:sp>
      <p:sp>
        <p:nvSpPr>
          <p:cNvPr id="133122" name="Content Placeholder 2"/>
          <p:cNvSpPr>
            <a:spLocks noGrp="1"/>
          </p:cNvSpPr>
          <p:nvPr>
            <p:ph idx="1"/>
          </p:nvPr>
        </p:nvSpPr>
        <p:spPr>
          <a:xfrm>
            <a:off x="457200" y="1665818"/>
            <a:ext cx="8229600" cy="3903133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Harold’s $50,000 gift created a 10 month penalty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The $48,000 annuity will pay out in 10 months</a:t>
            </a:r>
          </a:p>
          <a:p>
            <a:pPr lvl="1"/>
            <a:r>
              <a:rPr lang="en-US" sz="2400" dirty="0">
                <a:latin typeface="Arial" charset="0"/>
                <a:cs typeface="Arial" charset="0"/>
              </a:rPr>
              <a:t>Result:  We’ve protected $50,000, and provided additional income via the annuity to pay through the penalty period</a:t>
            </a:r>
          </a:p>
          <a:p>
            <a:endParaRPr lang="en-US" sz="2400" dirty="0">
              <a:latin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Harold would apply once the gift was complete and the annuity purchased, and again at the expiration of the penalty period.</a:t>
            </a:r>
          </a:p>
        </p:txBody>
      </p:sp>
      <p:sp>
        <p:nvSpPr>
          <p:cNvPr id="1331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90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 Proactive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Helping seniors plan for long-term care costs before there is a health care crisis</a:t>
            </a:r>
          </a:p>
          <a:p>
            <a:r>
              <a:rPr lang="en-US" dirty="0"/>
              <a:t>Goals: </a:t>
            </a:r>
          </a:p>
          <a:p>
            <a:pPr lvl="1"/>
            <a:r>
              <a:rPr lang="en-US" dirty="0"/>
              <a:t>To better educate them and their families so better financial and care choices are made later.</a:t>
            </a:r>
          </a:p>
          <a:p>
            <a:pPr lvl="1"/>
            <a:r>
              <a:rPr lang="en-US" dirty="0"/>
              <a:t>To protect assets now in the event significant care is needed in the future</a:t>
            </a:r>
          </a:p>
          <a:p>
            <a:r>
              <a:rPr lang="en-US" dirty="0"/>
              <a:t>Use of irrevocable trusts is common</a:t>
            </a:r>
          </a:p>
        </p:txBody>
      </p:sp>
    </p:spTree>
    <p:extLst>
      <p:ext uri="{BB962C8B-B14F-4D97-AF65-F5344CB8AC3E}">
        <p14:creationId xmlns:p14="http://schemas.microsoft.com/office/powerpoint/2010/main" val="3847132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702827"/>
            <a:ext cx="7772400" cy="9245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What Are We Trying to Accomplish?</a:t>
            </a:r>
            <a:endParaRPr lang="en-US" sz="3200" dirty="0">
              <a:solidFill>
                <a:srgbClr val="336699"/>
              </a:solidFill>
              <a:latin typeface="Raleway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230" y="1803723"/>
            <a:ext cx="7825679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Removing the assets from the reach of healthcare creditors for possible Medicaid applicant and spouse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Providing more protection for family assets than an outright gift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Taking advantage of tax breaks available with certain types of irrevocable trusts</a:t>
            </a:r>
          </a:p>
          <a:p>
            <a:pPr marL="342900" indent="-342900">
              <a:buFont typeface="Arial"/>
              <a:buChar char="•"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28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702827"/>
            <a:ext cx="7772400" cy="9245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Primary Tax-Related Goals</a:t>
            </a:r>
            <a:endParaRPr lang="en-US" sz="3200" dirty="0">
              <a:solidFill>
                <a:srgbClr val="336699"/>
              </a:solidFill>
              <a:latin typeface="Raleway"/>
              <a:cs typeface="Ralewa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808" y="1712910"/>
            <a:ext cx="78256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Achieve a step-up in basis of trust assets at the death of the grantor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Income and Capital Gains taxed at grantor’s   </a:t>
            </a:r>
            <a:r>
              <a:rPr lang="en-US" sz="2400" dirty="0"/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ndividual </a:t>
            </a:r>
            <a:r>
              <a:rPr lang="en-US" sz="2400" dirty="0"/>
              <a:t>ta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sz="2400" dirty="0"/>
              <a:t>r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ates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Preserve real </a:t>
            </a:r>
            <a:r>
              <a:rPr lang="en-US" sz="2400" dirty="0"/>
              <a:t>p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roperty </a:t>
            </a:r>
            <a:r>
              <a:rPr lang="en-US" sz="2400" dirty="0"/>
              <a:t>t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ax </a:t>
            </a:r>
            <a:r>
              <a:rPr lang="en-US" sz="2400" dirty="0"/>
              <a:t>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xemptions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Preserve IRC §121 capital gains </a:t>
            </a:r>
            <a:r>
              <a:rPr lang="en-US" sz="2400" dirty="0"/>
              <a:t>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xclusion in case the home is sold</a:t>
            </a:r>
          </a:p>
          <a:p>
            <a:pPr marL="342900" indent="-342900">
              <a:buFont typeface="Arial"/>
              <a:buChar char="•"/>
            </a:pPr>
            <a:endParaRPr lang="en-US" sz="1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7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/>
              <a:t>…but first, </a:t>
            </a:r>
            <a:r>
              <a:rPr lang="en-US" dirty="0"/>
              <a:t>About 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1864"/>
            <a:ext cx="8229600" cy="4084299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dirty="0"/>
              <a:t>Sullivan Estate Law</a:t>
            </a:r>
          </a:p>
          <a:p>
            <a:pPr algn="ctr">
              <a:defRPr/>
            </a:pPr>
            <a:r>
              <a:rPr lang="en-US" dirty="0"/>
              <a:t>Wills &amp; Trusts</a:t>
            </a:r>
          </a:p>
          <a:p>
            <a:pPr algn="ctr">
              <a:defRPr/>
            </a:pPr>
            <a:r>
              <a:rPr lang="en-US" dirty="0"/>
              <a:t>Probate</a:t>
            </a:r>
          </a:p>
          <a:p>
            <a:pPr algn="ctr">
              <a:defRPr/>
            </a:pPr>
            <a:r>
              <a:rPr lang="en-US" dirty="0"/>
              <a:t>Asset Protection</a:t>
            </a:r>
          </a:p>
          <a:p>
            <a:pPr algn="ctr">
              <a:defRPr/>
            </a:pPr>
            <a:r>
              <a:rPr lang="en-US" dirty="0"/>
              <a:t>Medicaid Planning</a:t>
            </a:r>
          </a:p>
        </p:txBody>
      </p:sp>
    </p:spTree>
    <p:extLst>
      <p:ext uri="{BB962C8B-B14F-4D97-AF65-F5344CB8AC3E}">
        <p14:creationId xmlns:p14="http://schemas.microsoft.com/office/powerpoint/2010/main" val="1479203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Proactive Planning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Sam, age 70, has recently retired </a:t>
            </a:r>
          </a:p>
          <a:p>
            <a:r>
              <a:rPr lang="en-US" sz="2800" dirty="0"/>
              <a:t>Sam appears to be in good health, owns his home outright, and has $350,000 in liquid assets</a:t>
            </a:r>
          </a:p>
          <a:p>
            <a:r>
              <a:rPr lang="en-US" sz="2800" dirty="0"/>
              <a:t>Sam has only done basic estate planning – has not talked with anyone about long-term care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9679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45284"/>
          </a:xfrm>
        </p:spPr>
        <p:txBody>
          <a:bodyPr>
            <a:noAutofit/>
          </a:bodyPr>
          <a:lstStyle/>
          <a:p>
            <a:r>
              <a:rPr lang="en-US" dirty="0"/>
              <a:t>Proactive Planning Illustration 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06352"/>
            <a:ext cx="8610600" cy="3994953"/>
          </a:xfrm>
        </p:spPr>
        <p:txBody>
          <a:bodyPr>
            <a:normAutofit/>
          </a:bodyPr>
          <a:lstStyle/>
          <a:p>
            <a:r>
              <a:rPr lang="en-US" dirty="0"/>
              <a:t>What are the risks to Sam’s home and assets</a:t>
            </a:r>
          </a:p>
          <a:p>
            <a:r>
              <a:rPr lang="en-US" dirty="0"/>
              <a:t>Determine what he wants to protect</a:t>
            </a:r>
          </a:p>
          <a:p>
            <a:r>
              <a:rPr lang="en-US" dirty="0"/>
              <a:t>Work with Sam and his financial advisor to design an asset protection plan using an irrevocable trust designed solely for this purpose (referred to as a “Medicaid Asset Protection Trust™”)</a:t>
            </a:r>
          </a:p>
        </p:txBody>
      </p:sp>
    </p:spTree>
    <p:extLst>
      <p:ext uri="{BB962C8B-B14F-4D97-AF65-F5344CB8AC3E}">
        <p14:creationId xmlns:p14="http://schemas.microsoft.com/office/powerpoint/2010/main" val="112984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MAPT General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principal to the grantor or spouse.  Ever.  Under no circumstances.</a:t>
            </a:r>
          </a:p>
          <a:p>
            <a:r>
              <a:rPr lang="en-US" sz="2800" dirty="0"/>
              <a:t>Income may be paid but if you can avoid paying it to the grantor, that is always better.</a:t>
            </a:r>
          </a:p>
          <a:p>
            <a:r>
              <a:rPr lang="en-US" sz="2800" dirty="0"/>
              <a:t>Lifetime beneficiaries can receive income and/or principal.  They would have the ability to take a distribution if mom or dad needed something.</a:t>
            </a:r>
          </a:p>
        </p:txBody>
      </p:sp>
    </p:spTree>
    <p:extLst>
      <p:ext uri="{BB962C8B-B14F-4D97-AF65-F5344CB8AC3E}">
        <p14:creationId xmlns:p14="http://schemas.microsoft.com/office/powerpoint/2010/main" val="2784276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One Additional Way to Give Sam Total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MAPT combined with a long term care policy can provide Harold complete protection</a:t>
            </a:r>
          </a:p>
          <a:p>
            <a:pPr lvl="1"/>
            <a:r>
              <a:rPr lang="en-US" dirty="0"/>
              <a:t>Must decide the length of the policy: 5 years will provide complete protection.</a:t>
            </a:r>
          </a:p>
        </p:txBody>
      </p:sp>
    </p:spTree>
    <p:extLst>
      <p:ext uri="{BB962C8B-B14F-4D97-AF65-F5344CB8AC3E}">
        <p14:creationId xmlns:p14="http://schemas.microsoft.com/office/powerpoint/2010/main" val="98254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Married Couples Add Wrinkles to</a:t>
            </a:r>
            <a:br>
              <a:rPr lang="en-US" dirty="0"/>
            </a:br>
            <a:r>
              <a:rPr lang="en-US" dirty="0"/>
              <a:t>Both Crisis and Proactive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Crisis Planning</a:t>
            </a:r>
          </a:p>
          <a:p>
            <a:pPr lvl="1"/>
            <a:r>
              <a:rPr lang="en-US" dirty="0"/>
              <a:t>Community Spouse Resource Allowance</a:t>
            </a:r>
          </a:p>
          <a:p>
            <a:pPr lvl="1"/>
            <a:r>
              <a:rPr lang="en-US" dirty="0"/>
              <a:t>Future Recovery</a:t>
            </a:r>
          </a:p>
          <a:p>
            <a:pPr lvl="1"/>
            <a:r>
              <a:rPr lang="en-US" dirty="0"/>
              <a:t>What if Community Spouse later needs to go into a facility?</a:t>
            </a:r>
          </a:p>
          <a:p>
            <a:pPr lvl="1"/>
            <a:r>
              <a:rPr lang="en-US" dirty="0"/>
              <a:t>What if Community Spouse Passes First?</a:t>
            </a:r>
          </a:p>
          <a:p>
            <a:r>
              <a:rPr lang="en-US" dirty="0"/>
              <a:t>Proactive Planning</a:t>
            </a:r>
          </a:p>
          <a:p>
            <a:pPr lvl="1"/>
            <a:r>
              <a:rPr lang="en-US" dirty="0"/>
              <a:t>How much to fund into the MAPT</a:t>
            </a:r>
          </a:p>
          <a:p>
            <a:pPr lvl="1"/>
            <a:r>
              <a:rPr lang="en-US" dirty="0"/>
              <a:t>Should a Community Spouse Resource Allowance be left out?</a:t>
            </a:r>
          </a:p>
          <a:p>
            <a:pPr lvl="1"/>
            <a:r>
              <a:rPr lang="en-US" dirty="0"/>
              <a:t>Are we planning for 1 or 2 potential needs?</a:t>
            </a:r>
          </a:p>
        </p:txBody>
      </p:sp>
    </p:spTree>
    <p:extLst>
      <p:ext uri="{BB962C8B-B14F-4D97-AF65-F5344CB8AC3E}">
        <p14:creationId xmlns:p14="http://schemas.microsoft.com/office/powerpoint/2010/main" val="3275109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Team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The financial advisor, lawyer, CPA and anyone providing care advice are the “dream team” for protecting the assets of your clients</a:t>
            </a:r>
          </a:p>
        </p:txBody>
      </p:sp>
    </p:spTree>
    <p:extLst>
      <p:ext uri="{BB962C8B-B14F-4D97-AF65-F5344CB8AC3E}">
        <p14:creationId xmlns:p14="http://schemas.microsoft.com/office/powerpoint/2010/main" val="3658339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228799-1653-4656-947B-96F249AD4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07500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54183" y="3385120"/>
            <a:ext cx="8097982" cy="22490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800" dirty="0"/>
              <a:t>Should you have any future questions or want to speak specifically about a case, please don’t hesitate to reach out to our team. We want you to have the best resources  available to assist your clients. </a:t>
            </a:r>
          </a:p>
          <a:p>
            <a:pPr marL="0" indent="0" algn="ctr">
              <a:buFont typeface="Arial" charset="0"/>
              <a:buNone/>
            </a:pPr>
            <a:endParaRPr lang="en-US" sz="1800" dirty="0">
              <a:latin typeface="Raleway Medium"/>
              <a:hlinkClick r:id="rId2"/>
            </a:endParaRPr>
          </a:p>
          <a:p>
            <a:pPr marL="0" indent="0" algn="ctr">
              <a:buFont typeface="Arial" charset="0"/>
              <a:buNone/>
            </a:pPr>
            <a:r>
              <a:rPr lang="en-US" sz="1800" dirty="0">
                <a:hlinkClick r:id="rId2"/>
              </a:rPr>
              <a:t>www.SullivanEstateLaw.com</a:t>
            </a:r>
            <a:r>
              <a:rPr lang="en-US" sz="1800" dirty="0"/>
              <a:t>		</a:t>
            </a:r>
            <a:r>
              <a:rPr lang="en-US" sz="1800" dirty="0">
                <a:hlinkClick r:id="rId3"/>
              </a:rPr>
              <a:t>Lewis@SullivanEstateLaw.com</a:t>
            </a:r>
            <a:r>
              <a:rPr lang="en-US" sz="1800" dirty="0"/>
              <a:t>		</a:t>
            </a:r>
          </a:p>
          <a:p>
            <a:pPr marL="0" indent="0" algn="ctr">
              <a:buFont typeface="Arial" charset="0"/>
              <a:buNone/>
            </a:pPr>
            <a:endParaRPr lang="en-US" sz="1800" dirty="0"/>
          </a:p>
          <a:p>
            <a:pPr marL="0" indent="0" algn="ctr">
              <a:buFont typeface="Arial" charset="0"/>
              <a:buNone/>
            </a:pPr>
            <a:r>
              <a:rPr lang="en-US" sz="1800" dirty="0"/>
              <a:t>913-663-3159</a:t>
            </a:r>
          </a:p>
          <a:p>
            <a:pPr marL="0" indent="0">
              <a:buFont typeface="Arial" charset="0"/>
              <a:buNone/>
            </a:pPr>
            <a:endParaRPr lang="en-US" sz="1800" dirty="0">
              <a:latin typeface="Raleway Medium"/>
              <a:cs typeface="Raleway Medium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279093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3844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B213-4DAB-4156-A09B-5FAD3C23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3770"/>
          </a:xfrm>
        </p:spPr>
        <p:txBody>
          <a:bodyPr>
            <a:noAutofit/>
          </a:bodyPr>
          <a:lstStyle/>
          <a:p>
            <a:r>
              <a:rPr lang="en-US" sz="5400" b="1" dirty="0"/>
              <a:t>Importance of Long Term Care Planning to Financial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491DB-9036-4539-A926-8D76DFDD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212"/>
            <a:ext cx="8229600" cy="2512951"/>
          </a:xfrm>
        </p:spPr>
        <p:txBody>
          <a:bodyPr/>
          <a:lstStyle/>
          <a:p>
            <a:r>
              <a:rPr lang="en-US" dirty="0"/>
              <a:t>Protect Assets Under Management</a:t>
            </a:r>
          </a:p>
          <a:p>
            <a:r>
              <a:rPr lang="en-US" dirty="0"/>
              <a:t>Add Value to Your Relationships</a:t>
            </a:r>
          </a:p>
          <a:p>
            <a:r>
              <a:rPr lang="en-US" dirty="0"/>
              <a:t>Open the Door to the Next Generation of Clients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1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59225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Baby Boomers Began Turning 70 in 2016 at the rate of 10,000 per Day – in 2017 they were 78 million strong, ages 53-71</a:t>
            </a:r>
          </a:p>
          <a:p>
            <a:r>
              <a:rPr lang="en-US" dirty="0">
                <a:latin typeface="Arial" charset="0"/>
              </a:rPr>
              <a:t>1 in 5 Adults is a Caregiver of an Older American</a:t>
            </a:r>
          </a:p>
          <a:p>
            <a:r>
              <a:rPr lang="en-US" dirty="0">
                <a:latin typeface="Arial" charset="0"/>
              </a:rPr>
              <a:t>The Average Net Worth of an Older American is $232,000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2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Seniors?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3959225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Persons over 65 Today = 45 Million</a:t>
            </a:r>
          </a:p>
          <a:p>
            <a:r>
              <a:rPr lang="en-US" sz="2800" dirty="0">
                <a:latin typeface="Arial" charset="0"/>
              </a:rPr>
              <a:t>In 2020 there will be 56 Million Seniors</a:t>
            </a:r>
          </a:p>
          <a:p>
            <a:r>
              <a:rPr lang="en-US" sz="2800" dirty="0">
                <a:latin typeface="Arial" charset="0"/>
              </a:rPr>
              <a:t>In 2040 there will be 79.7 Million Seniors </a:t>
            </a:r>
          </a:p>
          <a:p>
            <a:r>
              <a:rPr lang="en-US" sz="2800" dirty="0">
                <a:latin typeface="Arial" charset="0"/>
              </a:rPr>
              <a:t>By 2050, the U.S. Census Bureau predicts there will be 86.7 Million citizens age 65 and older living in the U.S. – 21% of the total population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794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Long Do We Need to Plan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614"/>
            <a:ext cx="8229600" cy="488271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In 1965 average life expectancy for a male was 66.8; for a female it was 73.7</a:t>
            </a:r>
          </a:p>
          <a:p>
            <a:r>
              <a:rPr lang="en-US" sz="2800" dirty="0">
                <a:latin typeface="Arial" charset="0"/>
              </a:rPr>
              <a:t>The Society of Actuaries recently released new mortality tables showing increased longevity for 65 year-olds:</a:t>
            </a:r>
          </a:p>
          <a:p>
            <a:pPr lvl="1"/>
            <a:r>
              <a:rPr lang="en-US" dirty="0">
                <a:latin typeface="Arial" charset="0"/>
              </a:rPr>
              <a:t>65 Year Old Males = 21.6 yrs. to age 86.6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(up from 19.6 </a:t>
            </a:r>
            <a:r>
              <a:rPr lang="en-US" dirty="0" err="1">
                <a:latin typeface="Arial" charset="0"/>
              </a:rPr>
              <a:t>yrs</a:t>
            </a:r>
            <a:r>
              <a:rPr lang="en-US" dirty="0">
                <a:latin typeface="Arial" charset="0"/>
              </a:rPr>
              <a:t>; 10.4% increase)</a:t>
            </a:r>
          </a:p>
          <a:p>
            <a:pPr lvl="1"/>
            <a:r>
              <a:rPr lang="en-US" dirty="0">
                <a:latin typeface="Arial" charset="0"/>
              </a:rPr>
              <a:t>65 Year Old Females = 23.8 yrs. to age 88.8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(up from 21.4 </a:t>
            </a:r>
            <a:r>
              <a:rPr lang="en-US" dirty="0" err="1">
                <a:latin typeface="Arial" charset="0"/>
              </a:rPr>
              <a:t>yrs</a:t>
            </a:r>
            <a:r>
              <a:rPr lang="en-US" dirty="0">
                <a:latin typeface="Arial" charset="0"/>
              </a:rPr>
              <a:t>; 11.3% increase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655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47675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National Average for Long Term Care Costs Five Years Ago</a:t>
            </a:r>
            <a:br>
              <a:rPr lang="en-US"/>
            </a:br>
            <a:r>
              <a:rPr lang="en-US"/>
              <a:t>(2014)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eaLnBrk="1" hangingPunct="1"/>
            <a:r>
              <a:rPr lang="en-US"/>
              <a:t>$21 / hour for a private caregiver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$3,550 / month for assisted living facilities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$7,543 / month for a skilled nursing home private bed</a:t>
            </a:r>
          </a:p>
        </p:txBody>
      </p:sp>
    </p:spTree>
    <p:extLst>
      <p:ext uri="{BB962C8B-B14F-4D97-AF65-F5344CB8AC3E}">
        <p14:creationId xmlns:p14="http://schemas.microsoft.com/office/powerpoint/2010/main" val="273951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00831"/>
            <a:ext cx="8610600" cy="4394447"/>
          </a:xfrm>
        </p:spPr>
        <p:txBody>
          <a:bodyPr>
            <a:normAutofit/>
          </a:bodyPr>
          <a:lstStyle/>
          <a:p>
            <a:r>
              <a:rPr lang="en-US" dirty="0"/>
              <a:t>The median income for men is $27,612 and women just $16,040</a:t>
            </a:r>
          </a:p>
          <a:p>
            <a:pPr>
              <a:buNone/>
            </a:pPr>
            <a:r>
              <a:rPr lang="en-US" sz="1400" dirty="0"/>
              <a:t>  </a:t>
            </a:r>
          </a:p>
          <a:p>
            <a:r>
              <a:rPr lang="en-US" dirty="0"/>
              <a:t>The average net worth of an Older American is $232,000</a:t>
            </a:r>
          </a:p>
          <a:p>
            <a:pPr>
              <a:buNone/>
            </a:pPr>
            <a:r>
              <a:rPr lang="en-US" sz="1400" dirty="0"/>
              <a:t>  </a:t>
            </a:r>
          </a:p>
          <a:p>
            <a:r>
              <a:rPr lang="en-US" dirty="0"/>
              <a:t>With average assets ($232,000) and $2,000 a month in income (Social Security) an individual will deplete their assets in 41 months</a:t>
            </a:r>
          </a:p>
        </p:txBody>
      </p:sp>
    </p:spTree>
    <p:extLst>
      <p:ext uri="{BB962C8B-B14F-4D97-AF65-F5344CB8AC3E}">
        <p14:creationId xmlns:p14="http://schemas.microsoft.com/office/powerpoint/2010/main" val="33326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E0CD4B3BFA5A44ABF2F9D69334F7DF" ma:contentTypeVersion="1" ma:contentTypeDescription="Create a new document." ma:contentTypeScope="" ma:versionID="54d0235149ed77daf47803cd26801d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E38FE9-C48C-47FF-9318-957F711626E4}"/>
</file>

<file path=customXml/itemProps2.xml><?xml version="1.0" encoding="utf-8"?>
<ds:datastoreItem xmlns:ds="http://schemas.openxmlformats.org/officeDocument/2006/customXml" ds:itemID="{7C820C39-E7E9-4C34-8A4D-37BD96E5E91B}"/>
</file>

<file path=customXml/itemProps3.xml><?xml version="1.0" encoding="utf-8"?>
<ds:datastoreItem xmlns:ds="http://schemas.openxmlformats.org/officeDocument/2006/customXml" ds:itemID="{21B36E49-8F3D-4B39-B62A-1BC31B5F40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1609</Words>
  <Application>Microsoft Office PowerPoint</Application>
  <PresentationFormat>On-screen Show (4:3)</PresentationFormat>
  <Paragraphs>205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Raleway</vt:lpstr>
      <vt:lpstr>Raleway Medium</vt:lpstr>
      <vt:lpstr>Office Theme</vt:lpstr>
      <vt:lpstr>Long Term Care Planning:  Providing Peace of Mind to Clients &amp; Protecting Advisor’s AUM</vt:lpstr>
      <vt:lpstr>What we will cover</vt:lpstr>
      <vt:lpstr>…but first, About Me</vt:lpstr>
      <vt:lpstr>Importance of Long Term Care Planning to Financial Advisors</vt:lpstr>
      <vt:lpstr>Quick Statistics</vt:lpstr>
      <vt:lpstr>How Many Seniors?</vt:lpstr>
      <vt:lpstr>How Long Do We Need to Plan For?</vt:lpstr>
      <vt:lpstr>National Average for Long Term Care Costs Five Years Ago (2014)</vt:lpstr>
      <vt:lpstr>PowerPoint Presentation</vt:lpstr>
      <vt:lpstr>How Long Can You Afford?</vt:lpstr>
      <vt:lpstr>  Medicare vs. Medicaid  </vt:lpstr>
      <vt:lpstr>Medicare</vt:lpstr>
      <vt:lpstr>Medicaid</vt:lpstr>
      <vt:lpstr>Border State Comparison</vt:lpstr>
      <vt:lpstr>What Assets Are Resources?</vt:lpstr>
      <vt:lpstr>What is Long Term Care?</vt:lpstr>
      <vt:lpstr>How Do You Feel About This Type Of Planning?</vt:lpstr>
      <vt:lpstr>Why Does This Matter?</vt:lpstr>
      <vt:lpstr>4 Option To Pay For Long Term Care</vt:lpstr>
      <vt:lpstr>#1 Long-Term Care Insurance</vt:lpstr>
      <vt:lpstr>#2 Do Nothing, Wait for a Health Care Crisis, Then Spend All Assets and Go on Medicaid</vt:lpstr>
      <vt:lpstr>Crisis Planning vs. Proactive Planning</vt:lpstr>
      <vt:lpstr>#3 Crisis Planning</vt:lpstr>
      <vt:lpstr>Goal in Crisis Planning</vt:lpstr>
      <vt:lpstr>Crisis Illustration</vt:lpstr>
      <vt:lpstr>Crisis Illustration Continued</vt:lpstr>
      <vt:lpstr>#4 Proactive Planning</vt:lpstr>
      <vt:lpstr>What Are We Trying to Accomplish?</vt:lpstr>
      <vt:lpstr>Primary Tax-Related Goals</vt:lpstr>
      <vt:lpstr>Proactive Planning Illustration</vt:lpstr>
      <vt:lpstr>Proactive Planning Illustration What Can We Do?</vt:lpstr>
      <vt:lpstr>MAPT General Characteristics</vt:lpstr>
      <vt:lpstr>One Additional Way to Give Sam Total Protection</vt:lpstr>
      <vt:lpstr>Married Couples Add Wrinkles to Both Crisis and Proactive Planning</vt:lpstr>
      <vt:lpstr>This is a Team Effort</vt:lpstr>
      <vt:lpstr>QUESTIONS?</vt:lpstr>
      <vt:lpstr>PowerPoint Presentation</vt:lpstr>
    </vt:vector>
  </TitlesOfParts>
  <Company>ElderCounsel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Williams</dc:creator>
  <cp:lastModifiedBy>Lewis Lefler</cp:lastModifiedBy>
  <cp:revision>80</cp:revision>
  <cp:lastPrinted>2019-04-12T01:33:56Z</cp:lastPrinted>
  <dcterms:created xsi:type="dcterms:W3CDTF">2015-04-02T14:53:17Z</dcterms:created>
  <dcterms:modified xsi:type="dcterms:W3CDTF">2019-04-12T01:44:42Z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0x010100D5E0CD4B3BFA5A44ABF2F9D69334F7DF</vt:lpwstr>
  </property>
</Properties>
</file>